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c2ab50dcbd94d45" /><Relationship Type="http://schemas.openxmlformats.org/officeDocument/2006/relationships/extended-properties" Target="/docProps/app.xml" Id="R2d517ff194c74b9e" /><Relationship Type="http://schemas.openxmlformats.org/officeDocument/2006/relationships/officeDocument" Target="/ppt/presentation.xml" Id="R97d8c5869997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f675e0ccb4e63"/>
  </p:sldMasterIdLst>
  <p:notesMasterIdLst>
    <p:notesMasterId xmlns:r="http://schemas.openxmlformats.org/officeDocument/2006/relationships" r:id="R848c22f43acf4fcb"/>
  </p:notesMasterIdLst>
  <p:sldIdLst>
    <p:sldId xmlns:r="http://schemas.openxmlformats.org/officeDocument/2006/relationships" id="256" r:id="R45eb3c0fc07746cb"/>
    <p:sldId xmlns:r="http://schemas.openxmlformats.org/officeDocument/2006/relationships" id="257" r:id="R0e18e75a7c174424"/>
    <p:sldId xmlns:r="http://schemas.openxmlformats.org/officeDocument/2006/relationships" id="258" r:id="R531370540b4a4623"/>
    <p:sldId xmlns:r="http://schemas.openxmlformats.org/officeDocument/2006/relationships" id="259" r:id="R991120c71bbc48b0"/>
    <p:sldId xmlns:r="http://schemas.openxmlformats.org/officeDocument/2006/relationships" id="260" r:id="Rf87f358e85384cc6"/>
    <p:sldId xmlns:r="http://schemas.openxmlformats.org/officeDocument/2006/relationships" id="261" r:id="Rcb5854c17f3d4f52"/>
    <p:sldId xmlns:r="http://schemas.openxmlformats.org/officeDocument/2006/relationships" id="262" r:id="R5cfad3aa1d534816"/>
    <p:sldId xmlns:r="http://schemas.openxmlformats.org/officeDocument/2006/relationships" id="263" r:id="R8499ce8daa9c4417"/>
    <p:sldId xmlns:r="http://schemas.openxmlformats.org/officeDocument/2006/relationships" id="264" r:id="R905a126580ec4211"/>
    <p:sldId xmlns:r="http://schemas.openxmlformats.org/officeDocument/2006/relationships" id="265" r:id="R51d196648a3945ff"/>
    <p:sldId xmlns:r="http://schemas.openxmlformats.org/officeDocument/2006/relationships" id="266" r:id="R9b14d7e57e0c4e56"/>
    <p:sldId xmlns:r="http://schemas.openxmlformats.org/officeDocument/2006/relationships" id="267" r:id="R50d04dcfc5674a6f"/>
    <p:sldId xmlns:r="http://schemas.openxmlformats.org/officeDocument/2006/relationships" id="268" r:id="R2bda69fcbad04e76"/>
    <p:sldId xmlns:r="http://schemas.openxmlformats.org/officeDocument/2006/relationships" id="269" r:id="R1370079c79f6494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accdcbeb8c54d79" /><Relationship Type="http://schemas.openxmlformats.org/officeDocument/2006/relationships/slideMaster" Target="/ppt/slideMasters/slideMaster1.xml" Id="Rf85f675e0ccb4e63" /><Relationship Type="http://schemas.openxmlformats.org/officeDocument/2006/relationships/notesMaster" Target="/ppt/notesMasters/notesMaster1.xml" Id="R848c22f43acf4fcb" /><Relationship Type="http://schemas.openxmlformats.org/officeDocument/2006/relationships/presProps" Target="/ppt/presProps.xml" Id="R958d5b0b334e4aaf" /><Relationship Type="http://schemas.openxmlformats.org/officeDocument/2006/relationships/tableStyles" Target="/ppt/tableStyles.xml" Id="R8078ad9e33f84294" /><Relationship Type="http://schemas.openxmlformats.org/officeDocument/2006/relationships/slide" Target="/ppt/slides/slide1.xml" Id="R45eb3c0fc07746cb" /><Relationship Type="http://schemas.openxmlformats.org/officeDocument/2006/relationships/slide" Target="/ppt/slides/slide2.xml" Id="R0e18e75a7c174424" /><Relationship Type="http://schemas.openxmlformats.org/officeDocument/2006/relationships/slide" Target="/ppt/slides/slide3.xml" Id="R531370540b4a4623" /><Relationship Type="http://schemas.openxmlformats.org/officeDocument/2006/relationships/slide" Target="/ppt/slides/slide4.xml" Id="R991120c71bbc48b0" /><Relationship Type="http://schemas.openxmlformats.org/officeDocument/2006/relationships/slide" Target="/ppt/slides/slide5.xml" Id="Rf87f358e85384cc6" /><Relationship Type="http://schemas.openxmlformats.org/officeDocument/2006/relationships/slide" Target="/ppt/slides/slide6.xml" Id="Rcb5854c17f3d4f52" /><Relationship Type="http://schemas.openxmlformats.org/officeDocument/2006/relationships/slide" Target="/ppt/slides/slide7.xml" Id="R5cfad3aa1d534816" /><Relationship Type="http://schemas.openxmlformats.org/officeDocument/2006/relationships/slide" Target="/ppt/slides/slide8.xml" Id="R8499ce8daa9c4417" /><Relationship Type="http://schemas.openxmlformats.org/officeDocument/2006/relationships/slide" Target="/ppt/slides/slide9.xml" Id="R905a126580ec4211" /><Relationship Type="http://schemas.openxmlformats.org/officeDocument/2006/relationships/slide" Target="/ppt/slides/slide10.xml" Id="R51d196648a3945ff" /><Relationship Type="http://schemas.openxmlformats.org/officeDocument/2006/relationships/slide" Target="/ppt/slides/slide11.xml" Id="R9b14d7e57e0c4e56" /><Relationship Type="http://schemas.openxmlformats.org/officeDocument/2006/relationships/slide" Target="/ppt/slides/slide12.xml" Id="R50d04dcfc5674a6f" /><Relationship Type="http://schemas.openxmlformats.org/officeDocument/2006/relationships/slide" Target="/ppt/slides/slide13.xml" Id="R2bda69fcbad04e76" /><Relationship Type="http://schemas.openxmlformats.org/officeDocument/2006/relationships/slide" Target="/ppt/slides/slide14.xml" Id="R1370079c79f6494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e4cfddf46f24d3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4dd0d47cc5543fa" /><Relationship Type="http://schemas.openxmlformats.org/officeDocument/2006/relationships/notesMaster" Target="/ppt/notesMasters/notesMaster1.xml" Id="R3d11da38d9cf417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8a0ca1c962648dd" /><Relationship Type="http://schemas.openxmlformats.org/officeDocument/2006/relationships/notesMaster" Target="/ppt/notesMasters/notesMaster1.xml" Id="Radf7938096cf4c7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8e7399597fb434b" /><Relationship Type="http://schemas.openxmlformats.org/officeDocument/2006/relationships/notesMaster" Target="/ppt/notesMasters/notesMaster1.xml" Id="R97916d9d8cca447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7a3aca5c4204b8c" /><Relationship Type="http://schemas.openxmlformats.org/officeDocument/2006/relationships/notesMaster" Target="/ppt/notesMasters/notesMaster1.xml" Id="Rf47c30314c9e4c3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3f26d66faab4225" /><Relationship Type="http://schemas.openxmlformats.org/officeDocument/2006/relationships/notesMaster" Target="/ppt/notesMasters/notesMaster1.xml" Id="R913e90901747443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485532ca681401f" /><Relationship Type="http://schemas.openxmlformats.org/officeDocument/2006/relationships/notesMaster" Target="/ppt/notesMasters/notesMaster1.xml" Id="R7b31e991ecd644f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5be7ddbade24d14" /><Relationship Type="http://schemas.openxmlformats.org/officeDocument/2006/relationships/notesMaster" Target="/ppt/notesMasters/notesMaster1.xml" Id="R0db9cba61c294bb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62cc085d3894a4c" /><Relationship Type="http://schemas.openxmlformats.org/officeDocument/2006/relationships/notesMaster" Target="/ppt/notesMasters/notesMaster1.xml" Id="R6830a18c73a64cf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5c45a9a91694eac" /><Relationship Type="http://schemas.openxmlformats.org/officeDocument/2006/relationships/notesMaster" Target="/ppt/notesMasters/notesMaster1.xml" Id="Rb2943ecd8ede489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a3f4b9e6d45464c" /><Relationship Type="http://schemas.openxmlformats.org/officeDocument/2006/relationships/notesMaster" Target="/ppt/notesMasters/notesMaster1.xml" Id="R5104a2881d6d4dd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8733a4e9adc4c56" /><Relationship Type="http://schemas.openxmlformats.org/officeDocument/2006/relationships/notesMaster" Target="/ppt/notesMasters/notesMaster1.xml" Id="Rf08cd29a51674b1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4786092a8f94b31" /><Relationship Type="http://schemas.openxmlformats.org/officeDocument/2006/relationships/notesMaster" Target="/ppt/notesMasters/notesMaster1.xml" Id="R476b9525b5bb457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cf641dae47645a4" /><Relationship Type="http://schemas.openxmlformats.org/officeDocument/2006/relationships/notesMaster" Target="/ppt/notesMasters/notesMaster1.xml" Id="Rebd2bdffb7ed4c0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f6f15fe181b45a4" /><Relationship Type="http://schemas.openxmlformats.org/officeDocument/2006/relationships/notesMaster" Target="/ppt/notesMasters/notesMaster1.xml" Id="R9193ce6fe3e44c1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official film artwork and position Wishbone Christmas as a warm, funny, emotionally grounded, St. Louis-made holiday feature.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Official Wishbone Christmas poster supplied and approved by April Floyd</a:t>
            </a:r>
          </a:p>
          <a:p xmlns:a="http://schemas.openxmlformats.org/drawingml/2006/main">
            <a:r>
              <a:t>- Creative credits and project direction supplied by April Floyd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model illustrates arithmetic, not a promise. Final investor documents require legal review, approved deal terms, a detailed budget and a negotiated distribution waterfall.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illustrative arithmetic based on visible assumptions; prepared August 2026</a:t>
            </a:r>
          </a:p>
          <a:p xmlns:a="http://schemas.openxmlformats.org/drawingml/2006/main">
            <a:r>
              <a:t>- Financing direction supplied by April Floyd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partners to contribute across financing, production, market access and brand relationships rather than presenting the opportunity as a passive cash request.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Partnership direction developed from Wishbone Christmas executive producer materials supplied by April Floyd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feature to Onyx’s real community identity and the planned St. Louis kickoff while keeping sponsorship claims conditional.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Onyx Pawty and Wishbone Christmas Community Kickoff direction supplied by April Floyd</a:t>
            </a:r>
          </a:p>
          <a:p xmlns:a="http://schemas.openxmlformats.org/drawingml/2006/main">
            <a:r>
              <a:t>- FEG media and merchandise plans supplied by April Floyd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status accurate: the story materials are complete, Onyx is attached, casting is developing, principal roles remain open, and financing and distribution are not attached.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Wishbone Christmas complete story treatment and casting notes supplied by April Floyd, August 2026</a:t>
            </a:r>
          </a:p>
          <a:p xmlns:a="http://schemas.openxmlformats.org/drawingml/2006/main">
            <a:r>
              <a:t>- Current development status based on FEG project materials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a direct invitation to discuss executive producing, financing, distribution, sponsorship and St. Louis partnership.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FEG contact information and project credits supplied by April Floyd</a:t>
            </a:r>
          </a:p>
          <a:p xmlns:a="http://schemas.openxmlformats.org/drawingml/2006/main">
            <a:r>
              <a:t>- Official Wishbone Christmas poster supplied and approved by April Floyd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audience experiences the film as a rescue adventure. The final reveal reframes the journey as a promise fulfilled.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Approved Wishbone Christmas logline and synopsis supplied by April Floyd, August 2026</a:t>
            </a:r>
          </a:p>
          <a:p xmlns:a="http://schemas.openxmlformats.org/drawingml/2006/main">
            <a:r>
              <a:t>- Official Onyx photograph supplied and approved by April Floyd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father’s unfinished wish gives the film its emotional payoff. Onyx believes he was left behind, but Santa has guided him to the family connected to Dad’s promise.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Wishbone Christmas complete story treatment and revised story order supplied by April Floyd, August 2026</a:t>
            </a:r>
          </a:p>
          <a:p xmlns:a="http://schemas.openxmlformats.org/drawingml/2006/main">
            <a:r>
              <a:t>- Official Wishbone Christmas poster supplied and approved by April Floyd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Wishbone limitations make the fantasy understandable and dramatically useful. Greedy wishes fail, while the children’s selfless wish for Onyx to go home triggers the final revelation.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Wishbone Christmas story treatment and Wishbone rules supplied by April Floyd, August 2026</a:t>
            </a:r>
          </a:p>
          <a:p xmlns:a="http://schemas.openxmlformats.org/drawingml/2006/main">
            <a:r>
              <a:t>- Official Onyx photograph supplied and approved by April Floyd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 ensemble as parallel answers to the film’s central question: can people who did not begin as family become family through love, protection and choice?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Wishbone Christmas complete story treatment supplied by April Floyd, August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Position St. Louis as both creative identity and production strategy. Incentive eligibility and award amounts require official approval and compliance.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Missouri Department of Economic Development — Motion Media Production Tax Credit Program: https://ded.mo.gov/programs/business-workforce/motion-media-production-tax-credit-program</a:t>
            </a:r>
          </a:p>
          <a:p xmlns:a="http://schemas.openxmlformats.org/drawingml/2006/main">
            <a:r>
              <a:t>- FEG logo supplied and approved by April Floyd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Distribution is not attached. These are strategic pathways subject to financing, completed delivery and negotiation.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Strategic release and audience concepts prepared for FEG; no distributor or platform is attached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comparisons as market signals only. They differ materially in budget, cast, distribution, marketing and release scale.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Box Office Mojo — A Dog’s Purpose: https://www.boxofficemojo.com/release/rl427787777/</a:t>
            </a:r>
          </a:p>
          <a:p xmlns:a="http://schemas.openxmlformats.org/drawingml/2006/main">
            <a:r>
              <a:t>- Box Office Mojo — A Dog’s Way Home: https://www.boxofficemojo.com/release/rl3238364673/</a:t>
            </a:r>
          </a:p>
          <a:p xmlns:a="http://schemas.openxmlformats.org/drawingml/2006/main">
            <a:r>
              <a:t>- Box Office Mojo — The Star: https://www.boxofficemojo.com/release/rl1149076993/</a:t>
            </a:r>
          </a:p>
          <a:p xmlns:a="http://schemas.openxmlformats.org/drawingml/2006/main">
            <a:r>
              <a:t>- Box Office Mojo — Almost Christmas: https://www.boxofficemojo.com/title/tt4649416/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budget remains a scalable development target. A production accountant must convert it into a detailed line-item budget using a locked script, schedule, quotes and delivery requirements.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Wishbone Christmas executive producer pitch materials supplied by April Floyd</a:t>
            </a:r>
          </a:p>
          <a:p xmlns:a="http://schemas.openxmlformats.org/drawingml/2006/main">
            <a:r>
              <a:t>- Budget allocation totals $650,000; internal arithmetic checked August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820253bcc4e1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8ab7663f484861" /><Relationship Type="http://schemas.openxmlformats.org/officeDocument/2006/relationships/slideLayout" Target="/ppt/slideLayouts/slideLayout1.xml" Id="R2e894336a3734df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94336a3734df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dc88ed8f64a21" /><Relationship Type="http://schemas.openxmlformats.org/officeDocument/2006/relationships/image" Target="/ppt/media/image.bin" Id="Re3e66b5701d349ac" /><Relationship Type="http://schemas.openxmlformats.org/officeDocument/2006/relationships/notesSlide" Target="/ppt/notesSlides/notesSlide1.xml" Id="Rcfcd7f54f853403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d43f2991e4aca" /><Relationship Type="http://schemas.openxmlformats.org/officeDocument/2006/relationships/notesSlide" Target="/ppt/notesSlides/notesSlide10.xml" Id="R4ebcf93aebbb4ba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7c5b3ac3f4d14" /><Relationship Type="http://schemas.openxmlformats.org/officeDocument/2006/relationships/notesSlide" Target="/ppt/notesSlides/notesSlide11.xml" Id="R274db571267242e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9ac0b1412400d" /><Relationship Type="http://schemas.openxmlformats.org/officeDocument/2006/relationships/notesSlide" Target="/ppt/notesSlides/notesSlide12.xml" Id="R7aea2df84d4d4db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a5c556334f03" /><Relationship Type="http://schemas.openxmlformats.org/officeDocument/2006/relationships/notesSlide" Target="/ppt/notesSlides/notesSlide13.xml" Id="Ra711330501c3497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c56515ded4aee" /><Relationship Type="http://schemas.openxmlformats.org/officeDocument/2006/relationships/image" Target="/ppt/media/image5.bin" Id="R8c4ec7a31e80455a" /><Relationship Type="http://schemas.openxmlformats.org/officeDocument/2006/relationships/notesSlide" Target="/ppt/notesSlides/notesSlide14.xml" Id="R75d0e89d40c1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5c3ed27844d2" /><Relationship Type="http://schemas.openxmlformats.org/officeDocument/2006/relationships/image" Target="/ppt/media/image2.bin" Id="R9e2bd5d4cb3145d3" /><Relationship Type="http://schemas.openxmlformats.org/officeDocument/2006/relationships/notesSlide" Target="/ppt/notesSlides/notesSlide2.xml" Id="R957de8daced5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0447174fd4e61" /><Relationship Type="http://schemas.openxmlformats.org/officeDocument/2006/relationships/image" Target="/ppt/media/image3.bin" Id="Rd1d6a17e94104973" /><Relationship Type="http://schemas.openxmlformats.org/officeDocument/2006/relationships/notesSlide" Target="/ppt/notesSlides/notesSlide3.xml" Id="Rdff1b9d660d0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b97817a5b4bc1" /><Relationship Type="http://schemas.openxmlformats.org/officeDocument/2006/relationships/image" Target="/ppt/media/image4.bin" Id="R9dbf3aa6ed314dfa" /><Relationship Type="http://schemas.openxmlformats.org/officeDocument/2006/relationships/notesSlide" Target="/ppt/notesSlides/notesSlide4.xml" Id="R4d2af524e610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9e011d3e44c40" /><Relationship Type="http://schemas.openxmlformats.org/officeDocument/2006/relationships/notesSlide" Target="/ppt/notesSlides/notesSlide5.xml" Id="R0d38ab781e7d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589be3b374f3b" /><Relationship Type="http://schemas.openxmlformats.org/officeDocument/2006/relationships/image" Target="/ppt/media/image.png" Id="R3a5449a404fb4ab3" /><Relationship Type="http://schemas.openxmlformats.org/officeDocument/2006/relationships/notesSlide" Target="/ppt/notesSlides/notesSlide6.xml" Id="Rf2d72d00ab3b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d4dcfc9954f5e" /><Relationship Type="http://schemas.openxmlformats.org/officeDocument/2006/relationships/notesSlide" Target="/ppt/notesSlides/notesSlide7.xml" Id="R8866bf026bf048f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95945bc6b4496" /><Relationship Type="http://schemas.openxmlformats.org/officeDocument/2006/relationships/notesSlide" Target="/ppt/notesSlides/notesSlide8.xml" Id="R69cec02fb997491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cf491dc8a4301" /><Relationship Type="http://schemas.openxmlformats.org/officeDocument/2006/relationships/notesSlide" Target="/ppt/notesSlides/notesSlide9.xml" Id="R0e4b6f5c37e9411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505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e66b5701d349ac"/>
          <a:srcRect xmlns:a="http://schemas.openxmlformats.org/drawingml/2006/main" l="0" t="5390" r="0" b="539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67550" y="0"/>
            <a:ext cx="51244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9CD9E4-C05E-4C43-B0C9-C39F51E3E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067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F72E01-BB15-4638-AA1A-2BAA6DC93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43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7CFB84-F488-45F2-8B8F-3B9DD3A0F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561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 i="0">
                <a:solidFill>
                  <a:srgbClr val="D9A52E"/>
                </a:solidFill>
              </a:defRPr>
            </a:pPr>
            <a:r>
              <a:rPr sz="825" b="1" i="0">
                <a:solidFill>
                  <a:srgbClr val="D9A52E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B4DA3D-9F57-4E9A-BA6A-B2F7EC4FF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19200"/>
            <a:ext cx="5810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0" i="0">
                <a:solidFill>
                  <a:srgbClr val="F7F0E5"/>
                </a:solidFill>
              </a:defRPr>
            </a:pPr>
            <a:r>
              <a:rPr sz="4350" b="0" i="0">
                <a:solidFill>
                  <a:srgbClr val="F7F0E5"/>
                </a:solidFill>
              </a:rPr>
              <a:t>WISHBONE</a:t>
            </a:r>
          </a:p>
          <a:p xmlns:a="http://schemas.openxmlformats.org/drawingml/2006/main">
            <a:pPr>
              <a:defRPr sz="4350" b="0" i="0">
                <a:solidFill>
                  <a:srgbClr val="F7F0E5"/>
                </a:solidFill>
              </a:defRPr>
            </a:pPr>
            <a:r>
              <a:rPr sz="4350" b="0" i="0">
                <a:solidFill>
                  <a:srgbClr val="F7F0E5"/>
                </a:solidFill>
              </a:rPr>
              <a:t>CHRISTMAS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FC6726-0C32-403C-AB2F-65F7B8023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76550"/>
            <a:ext cx="571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D9A52E"/>
                </a:solidFill>
              </a:defRPr>
            </a:pPr>
            <a:r>
              <a:rPr sz="1050" b="1" i="0">
                <a:solidFill>
                  <a:srgbClr val="D9A52E"/>
                </a:solidFill>
              </a:rPr>
              <a:t>SOMETIMES GETTING LOST IS HOW YOU FIND THE FAMILY THAT NEEDS YOU.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D169FB-9C13-4C44-BC1A-049D3A406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57600"/>
            <a:ext cx="5524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0" i="0">
                <a:solidFill>
                  <a:srgbClr val="F7F0E5"/>
                </a:solidFill>
              </a:defRPr>
            </a:pPr>
            <a:r>
              <a:rPr sz="2100" b="0" i="0">
                <a:solidFill>
                  <a:srgbClr val="F7F0E5"/>
                </a:solidFill>
              </a:rPr>
              <a:t>A magical family Christmas adventure starring Onyx Furbaby Floyd™.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045BBF-1A53-40A4-8452-5FDD8457D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791075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B9ADA9"/>
                </a:solidFill>
              </a:defRPr>
            </a:pPr>
            <a:r>
              <a:rPr sz="1275" b="1" i="0">
                <a:solidFill>
                  <a:srgbClr val="B9ADA9"/>
                </a:solidFill>
              </a:rPr>
              <a:t>Writer / Producer · April Floyd</a:t>
            </a:r>
          </a:p>
          <a:p xmlns:a="http://schemas.openxmlformats.org/drawingml/2006/main">
            <a:pPr>
              <a:defRPr sz="1275" b="1" i="0">
                <a:solidFill>
                  <a:srgbClr val="B9ADA9"/>
                </a:solidFill>
              </a:defRPr>
            </a:pPr>
            <a:r>
              <a:rPr sz="1275" b="1" i="0">
                <a:solidFill>
                  <a:srgbClr val="B9ADA9"/>
                </a:solidFill>
              </a:rPr>
              <a:t>Director / Producer · Eddie Floyd Jr.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581119-AF59-43C7-9105-97CF1CD5C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95950"/>
            <a:ext cx="590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F7F0E5"/>
                </a:solidFill>
              </a:defRPr>
            </a:pPr>
            <a:r>
              <a:rPr sz="975" b="1" i="0">
                <a:solidFill>
                  <a:srgbClr val="F7F0E5"/>
                </a:solidFill>
              </a:rPr>
              <a:t>SEEKING EXECUTIVE PRODUCERS · FINANCING</a:t>
            </a:r>
          </a:p>
          <a:p xmlns:a="http://schemas.openxmlformats.org/drawingml/2006/main">
            <a:pPr>
              <a:defRPr sz="975" b="1" i="0">
                <a:solidFill>
                  <a:srgbClr val="F7F0E5"/>
                </a:solidFill>
              </a:defRPr>
            </a:pPr>
            <a:r>
              <a:rPr sz="975" b="1" i="0">
                <a:solidFill>
                  <a:srgbClr val="F7F0E5"/>
                </a:solidFill>
              </a:rPr>
              <a:t>DISTRIBUTION · STRATEGIC PARTNERS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38C8B4-8DF9-4016-8E53-8ABA79093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249CEB-F768-40EF-A019-35564B441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F5519C-8035-493F-99C4-C0FCAF919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01  ·  FEGROUP.BIZ</a:t>
            </a:r>
          </a:p>
        </p:txBody>
      </p:sp>
    </p:spTree>
    <p:extLst>
      <p:ext uri="{BB962C8B-B14F-4D97-AF65-F5344CB8AC3E}">
        <p14:creationId xmlns:p14="http://schemas.microsoft.com/office/powerpoint/2010/main" val="295686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505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87EFE32-957F-47F4-9B47-94F67C45E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51B584-47A4-4891-B718-6C79127E1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677FAA-C95F-4E5A-B253-64848D905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ILLUSTRATIVE FINANCING MODEL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C6E2A9-B8C0-4500-951F-F3FDB3C28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0F4CFD-2A7E-434D-89ED-6A237A46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E94738-4613-4D4B-81A9-D6C8E7E91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E00C8D-1266-4C12-968F-D4ED8FE8A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10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1A52A3-6868-4338-ABEE-E08B2B0B6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81050"/>
            <a:ext cx="11163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0" i="0">
                <a:solidFill>
                  <a:srgbClr val="F7F0E5"/>
                </a:solidFill>
              </a:defRPr>
            </a:pPr>
            <a:r>
              <a:rPr sz="2700" b="0" i="0">
                <a:solidFill>
                  <a:srgbClr val="F7F0E5"/>
                </a:solidFill>
              </a:rPr>
              <a:t>The working model makes the break-even target visible.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FF6432-D5E4-4657-AF19-5BCF2236D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62075"/>
            <a:ext cx="857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EDITABLE ASSUMPTIONS · NOT AN OFFER, FORECAST OR GUARANTEE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9E87E9-BFC2-4C20-8606-FE23BA785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52625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ASSUMPTIONS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203FD9-F81E-4718-9541-3F5731CD0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33625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 i="0">
                <a:solidFill>
                  <a:srgbClr val="B9ADA9"/>
                </a:solidFill>
              </a:defRPr>
            </a:pPr>
            <a:r>
              <a:rPr sz="1275" b="0" i="0">
                <a:solidFill>
                  <a:srgbClr val="B9ADA9"/>
                </a:solidFill>
              </a:rPr>
              <a:t>Production budget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132986-920E-40D2-BBA3-28CA64809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33625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$650K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D9CEEC-7FF9-4494-B808-6C6E69889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71775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 i="0">
                <a:solidFill>
                  <a:srgbClr val="B9ADA9"/>
                </a:solidFill>
              </a:defRPr>
            </a:pPr>
            <a:r>
              <a:rPr sz="1275" b="0" i="0">
                <a:solidFill>
                  <a:srgbClr val="B9ADA9"/>
                </a:solidFill>
              </a:rPr>
              <a:t>Delivery + launch reserve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C3A1A6-E65F-4780-A716-79A79B0FA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771775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$100K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4BE09E-F56E-4BDC-ACB2-42CAB8642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09925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 i="0">
                <a:solidFill>
                  <a:srgbClr val="B9ADA9"/>
                </a:solidFill>
              </a:defRPr>
            </a:pPr>
            <a:r>
              <a:rPr sz="1275" b="0" i="0">
                <a:solidFill>
                  <a:srgbClr val="B9ADA9"/>
                </a:solidFill>
              </a:rPr>
              <a:t>Total investor capital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0DFA0C-E379-48C7-A4FA-6293F111E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209925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D9A52E"/>
                </a:solidFill>
              </a:defRPr>
            </a:pPr>
            <a:r>
              <a:rPr sz="1500" b="1" i="0">
                <a:solidFill>
                  <a:srgbClr val="D9A52E"/>
                </a:solidFill>
              </a:rPr>
              <a:t>$750K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9B3CAA-645B-4458-A141-C474C3A2F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48075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 i="0">
                <a:solidFill>
                  <a:srgbClr val="B9ADA9"/>
                </a:solidFill>
              </a:defRPr>
            </a:pPr>
            <a:r>
              <a:rPr sz="1275" b="0" i="0">
                <a:solidFill>
                  <a:srgbClr val="B9ADA9"/>
                </a:solidFill>
              </a:rPr>
              <a:t>Distribution / sales fee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5B13E8-90C3-46AC-A49F-81E264F8F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648075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20%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C40581-DAF9-4E02-ACED-F0FBAA427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86225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 i="0">
                <a:solidFill>
                  <a:srgbClr val="B9ADA9"/>
                </a:solidFill>
              </a:defRPr>
            </a:pPr>
            <a:r>
              <a:rPr sz="1275" b="0" i="0">
                <a:solidFill>
                  <a:srgbClr val="B9ADA9"/>
                </a:solidFill>
              </a:rPr>
              <a:t>Recoupable expenses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A68B3B-4AC1-43FC-9413-C547D5199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086225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$100K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5D31E0A-14AF-4B97-B6E1-31299DABE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1952625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FD08ED-6EFF-4449-A43C-CE93FD5A1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95262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B9ADA9"/>
                </a:solidFill>
              </a:defRPr>
            </a:pPr>
            <a:r>
              <a:rPr sz="900" b="1" i="0">
                <a:solidFill>
                  <a:srgbClr val="B9ADA9"/>
                </a:solidFill>
              </a:rPr>
              <a:t>SCENARIO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089646-A25E-4831-B33F-9DE9E4F99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8669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GROSS PRODUCER</a:t>
            </a:r>
          </a:p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RECEIPTS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9659A4-2376-437E-9B49-0167AF3E8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66900"/>
            <a:ext cx="1238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NET TO</a:t>
            </a:r>
          </a:p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INVESTORS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5C36294-BCC6-4BA6-AD44-2679C7E2E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1952625"/>
            <a:ext cx="904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B9ADA9"/>
                </a:solidFill>
              </a:defRPr>
            </a:pPr>
            <a:r>
              <a:rPr sz="900" b="1" i="0">
                <a:solidFill>
                  <a:srgbClr val="B9ADA9"/>
                </a:solidFill>
              </a:rPr>
              <a:t>ROI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85D5DB9-B35D-43BB-863F-3E5DDCD0C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343150"/>
            <a:ext cx="5429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D0B97EB-B71B-4B37-999E-D6A0E27A2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667000"/>
            <a:ext cx="1381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Downside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6092D6B-915A-4D7C-8EEC-21DF5059E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6670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$0.90M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472A50-F1D7-42D9-B556-1914B424F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190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$0.62M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A192F2E-5E84-40D8-99AB-94E7A407F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667000"/>
            <a:ext cx="109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7828C"/>
                </a:solidFill>
              </a:defRPr>
            </a:pPr>
            <a:r>
              <a:rPr sz="1275" b="1" i="0">
                <a:solidFill>
                  <a:srgbClr val="D7828C"/>
                </a:solidFill>
              </a:rPr>
              <a:t>−17.3%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CC250C4-6803-4278-A393-9F26A13E3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1242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D9FF706-6281-4B41-BF6E-2611C86B6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448050"/>
            <a:ext cx="1381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Target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48BF60C-E8A7-4878-9A5B-3404434FD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44805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$1.50M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2B5D61E-8607-40AA-BD8F-5EAB74D30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190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$1.10M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D21E9F1-D8B5-4756-9D31-24E0D0D42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448050"/>
            <a:ext cx="109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+46.7%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DB46148-D26E-4A5E-AD63-85B249884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90525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43E9C81-F8D5-438E-8477-24DB4FAA1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229100"/>
            <a:ext cx="1381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Upside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B936E7C-0C20-4862-8C56-6AB8324FE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2291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$2.50M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84EEA94-F9B1-44CA-953C-94A04BFC0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229100"/>
            <a:ext cx="1190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$1.90M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540A7B8-7BB0-4AAA-A9E8-FF80DCFAC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4229100"/>
            <a:ext cx="109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+153.3%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89F1078-6893-4C80-8E54-97BD451B8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6863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E215069-FC9A-4B1D-A8F5-D42C2D87E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50292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Illustrative investor break-even gross producer receipts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E08F48B-9B00-4066-BB47-5C84E07E9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914900"/>
            <a:ext cx="1476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 i="0">
                <a:solidFill>
                  <a:srgbClr val="D9A52E"/>
                </a:solidFill>
              </a:defRPr>
            </a:pPr>
            <a:r>
              <a:rPr sz="2100" b="1" i="0">
                <a:solidFill>
                  <a:srgbClr val="D9A52E"/>
                </a:solidFill>
              </a:rPr>
              <a:t>$1.063M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5A09A43-B66E-438B-8913-0BBEBCFC3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86400"/>
            <a:ext cx="10810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 i="0">
                <a:solidFill>
                  <a:srgbClr val="F7F0E5"/>
                </a:solidFill>
              </a:defRPr>
            </a:pPr>
            <a:r>
              <a:rPr sz="1050" b="0" i="0">
                <a:solidFill>
                  <a:srgbClr val="F7F0E5"/>
                </a:solidFill>
              </a:rPr>
              <a:t>Formula: net to investors = (gross producer receipts × 80%) − $100K expenses. ROI = (net proceeds − $750K capital) ÷ $750K capital.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1646256-76AB-4178-B9F0-C863C6C3B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81700"/>
            <a:ext cx="10810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0" i="0">
                <a:solidFill>
                  <a:srgbClr val="B9ADA9"/>
                </a:solidFill>
              </a:defRPr>
            </a:pPr>
            <a:r>
              <a:rPr sz="825" b="0" i="0">
                <a:solidFill>
                  <a:srgbClr val="B9ADA9"/>
                </a:solidFill>
              </a:rPr>
              <a:t>Excludes taxes, incentives, interest, residuals, participations, deferments and negotiated waterfall terms.</a:t>
            </a:r>
          </a:p>
        </p:txBody>
      </p:sp>
    </p:spTree>
    <p:extLst>
      <p:ext uri="{BB962C8B-B14F-4D97-AF65-F5344CB8AC3E}">
        <p14:creationId xmlns:p14="http://schemas.microsoft.com/office/powerpoint/2010/main" val="20380525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1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29BCAD5-A6BD-4E4B-9610-8AB8BDA34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B47289-71F0-4100-AC72-81A9B9809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DEFB93-6C4F-4F40-B202-DCDD5BD68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PARTNERSHIP CONVERSATIONS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13789C-AB6E-480B-83CF-9D8713CCD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1232A8-36D7-4503-A6AA-60DBE4D6F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62B497-AB2D-4F35-A75D-F4AED1C16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87E0F1-653E-4D42-B49B-6A70747EB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11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BCCCDC-3ED2-45B1-BFB0-76AAB41F0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1163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0" i="0">
                <a:solidFill>
                  <a:srgbClr val="F7F0E5"/>
                </a:solidFill>
              </a:defRPr>
            </a:pPr>
            <a:r>
              <a:rPr sz="2850" b="0" i="0">
                <a:solidFill>
                  <a:srgbClr val="F7F0E5"/>
                </a:solidFill>
              </a:rPr>
              <a:t>The right partner strengthens more than the financing.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B6A251-E9A8-458E-B391-D31DD79CC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066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EXECUTIVE PRODUCERS · CORPORATE PARTNERS · SPONSORS · DISTRIBUTION RELATIONSHIPS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170308-324D-4833-8D95-93D20913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193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EB0D80-1DBB-42BD-B5DB-C02296214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20193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FINANCING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8EC45A-6C92-46F4-A7EF-E627B29ED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2381250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Close the production budget and protect delivery.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7C9C66-0F2B-4943-977B-0595341B9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908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2F62E8-3CC4-4746-9D31-A90E9757B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20193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90ECAE-4550-4083-AC8D-0E1C8908A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0193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EXPERIENCE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1F9B79-18F1-408D-AB15-D610165FD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381250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Bring packaging, production, sales or distribution knowledge.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1B6B2B-1584-4DDB-A1F3-A4EE38D47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29908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AACF94-6281-410E-9482-D1BE1A75D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099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1137F5-09D7-4AFD-8B84-F4E587804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3209925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MARKET ACCESS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A04F96-D33F-4E78-BB44-6F7A32983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3571875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Open doors to audiences, platforms, brands and media.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320BB0-2D89-4440-8632-6B216264B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814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CA20CE9-F65E-4F4B-8422-05D40803B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2099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09B1627-2472-4623-9519-555E3DE70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209925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ST. LOUIS VALUE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1588E00-9CD3-48E7-8C65-BCB00FDCC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571875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Connect locations, vendors, civic partners and community reach.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337FCEE-E110-48F4-941E-5BE6EC2F9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41814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FE28DB-AB49-47A1-9435-BC7AB61A6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005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1C8E3FD-0846-4533-BF52-BF435B584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44005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BRAND ACTIVATION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E88328F-12D5-4329-AA47-971B7FA86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4762500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Create appropriate family, pet and holiday partnerships.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C768F38-FD7F-41DC-AF54-BE65612C9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721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DF8E51A-F435-41AF-B584-DCBB4AA7D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44005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06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79B30BC-A587-4E6B-BC9C-FE201E633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4005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LONG-TERM IP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1953542-DF22-4454-8BD0-DDAF56A4D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762500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Help build Onyx into a recurring screen and consumer property.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C69E9CB-D5DA-495D-A88B-3C5324250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53721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A9FBCC9-9340-4048-9CBB-54AEAA1FF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0550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 i="0">
                <a:solidFill>
                  <a:srgbClr val="B9ADA9"/>
                </a:solidFill>
              </a:defRPr>
            </a:pPr>
            <a:r>
              <a:rPr sz="900" b="0" i="0">
                <a:solidFill>
                  <a:srgbClr val="B9ADA9"/>
                </a:solidFill>
              </a:rPr>
              <a:t>Credits, participation, approvals, benefits and rights are subject to eligibility, due diligence and signed agreements.</a:t>
            </a:r>
          </a:p>
        </p:txBody>
      </p:sp>
    </p:spTree>
    <p:extLst>
      <p:ext uri="{BB962C8B-B14F-4D97-AF65-F5344CB8AC3E}">
        <p14:creationId xmlns:p14="http://schemas.microsoft.com/office/powerpoint/2010/main" val="8144278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505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E22F39-063A-4313-8BD2-3F76C0F38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EE4C7D-1411-46D9-A5A8-C097DC557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D5F27A-FF94-47D1-B3B0-312645AAD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AUDIENCE-BUILDING BEFORE RELEASE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F2ECDD-ECB4-4A85-9894-4D94FD65A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71CDE0-2B72-4946-9AED-D053C7516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24E707-B446-46F4-BE98-FB8AE42DD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26D27F-E0C0-4840-8779-2448A5BC8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12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085F2E-EBE0-4EE0-A9FE-FAF6D71B6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1163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0" i="0">
                <a:solidFill>
                  <a:srgbClr val="F7F0E5"/>
                </a:solidFill>
              </a:defRPr>
            </a:pPr>
            <a:r>
              <a:rPr sz="2850" b="0" i="0">
                <a:solidFill>
                  <a:srgbClr val="F7F0E5"/>
                </a:solidFill>
              </a:rPr>
              <a:t>The campaign begins before cameras roll.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1022A2-8F9F-4B74-8850-7833317B7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066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ONYX PAWTY · ST. LOUIS MEDIA · COMMUNITY PARTNERS · SOCIAL STORYTELLING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9DBF57-1118-471F-8136-67E03B5BD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COMMUNITY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40D4C7-D78B-48B8-A100-3646C86BA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71750"/>
            <a:ext cx="3143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7F0E5"/>
                </a:solidFill>
              </a:defRPr>
            </a:pPr>
            <a:r>
              <a:rPr sz="1650" b="0" i="0">
                <a:solidFill>
                  <a:srgbClr val="F7F0E5"/>
                </a:solidFill>
              </a:rPr>
              <a:t>Onyx’s birthday and Wishbone Christmas kickoff create a real-world family event, press moment and sponsor platform.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863841-9E02-476D-B6C0-477B6A948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1907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MEDIA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9A3CA6-9B26-4793-A38A-75C9C3A2B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571750"/>
            <a:ext cx="3143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7F0E5"/>
                </a:solidFill>
              </a:defRPr>
            </a:pPr>
            <a:r>
              <a:rPr sz="1650" b="0" i="0">
                <a:solidFill>
                  <a:srgbClr val="F7F0E5"/>
                </a:solidFill>
              </a:rPr>
              <a:t>Local television, radio, digital media and community storytelling can follow the film from development through release.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58214A-2C90-45EA-9C51-1E837973B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1907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MERCHANDISE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83CEF4-4D03-44AE-94F0-77C964D8F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571750"/>
            <a:ext cx="3143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7F0E5"/>
                </a:solidFill>
              </a:defRPr>
            </a:pPr>
            <a:r>
              <a:rPr sz="1650" b="0" i="0">
                <a:solidFill>
                  <a:srgbClr val="F7F0E5"/>
                </a:solidFill>
              </a:rPr>
              <a:t>Onyx, Wishbone Christmas and FEG products can turn attention into durable audience connection and seasonal opportunities.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F968D9-0D5E-49AD-9696-45E1F802F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67200"/>
            <a:ext cx="109347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CF2479-49AE-4B52-BC56-6BA91B434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62500"/>
            <a:ext cx="10934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0" i="0">
                <a:solidFill>
                  <a:srgbClr val="F2D58A"/>
                </a:solidFill>
              </a:defRPr>
            </a:pPr>
            <a:r>
              <a:rPr sz="2025" b="0" i="0">
                <a:solidFill>
                  <a:srgbClr val="F2D58A"/>
                </a:solidFill>
              </a:rPr>
              <a:t>Founding partners can enter early—helping shape appropriate activations while the film builds authentic local momentum.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46FDB7-2B37-4CEF-8A04-1F860921D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48350"/>
            <a:ext cx="1093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0" i="0">
                <a:solidFill>
                  <a:srgbClr val="B9ADA9"/>
                </a:solidFill>
              </a:defRPr>
            </a:pPr>
            <a:r>
              <a:rPr sz="825" b="0" i="0">
                <a:solidFill>
                  <a:srgbClr val="B9ADA9"/>
                </a:solidFill>
              </a:rPr>
              <a:t>All promotions, sponsorships and licensed products remain subject to final approvals and agreements.</a:t>
            </a:r>
          </a:p>
        </p:txBody>
      </p:sp>
    </p:spTree>
    <p:extLst>
      <p:ext uri="{BB962C8B-B14F-4D97-AF65-F5344CB8AC3E}">
        <p14:creationId xmlns:p14="http://schemas.microsoft.com/office/powerpoint/2010/main" val="29612805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1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B069410-DFD6-4F10-8993-978BEFD93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13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30C4DC-50DF-4382-9C4B-2EA534DD7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FC572A-AA02-4B8E-9A8F-6A9F703E9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DEVELOPMENT ROADMAP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F9A6A2-A88A-4B8A-A891-528EBFD74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8D57C8-F242-4729-8E88-58185599A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BFA0CA-4FAE-4DA2-83E2-769CC367C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47FCFB-3BE8-41BC-80C6-35E38F194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13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B993F3-62B0-4BA9-943F-DC9884251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81050"/>
            <a:ext cx="11163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0" i="0">
                <a:solidFill>
                  <a:srgbClr val="F7F0E5"/>
                </a:solidFill>
              </a:defRPr>
            </a:pPr>
            <a:r>
              <a:rPr sz="2700" b="0" i="0">
                <a:solidFill>
                  <a:srgbClr val="F7F0E5"/>
                </a:solidFill>
              </a:rPr>
              <a:t>The story is ready. The package now needs alignment.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D53291-D399-47A8-AA05-7F4E17A68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CURRENT STATUS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F61CFF-26AC-49D1-9D14-EB1FB7349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28800"/>
            <a:ext cx="3619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Screenplay + treatment complete</a:t>
            </a:r>
          </a:p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Onyx attached as canine star</a:t>
            </a:r>
          </a:p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Casting process in development</a:t>
            </a:r>
          </a:p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Principal roles remain open</a:t>
            </a:r>
          </a:p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Budget in development</a:t>
            </a:r>
          </a:p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Distribution not attached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05AE45-D06F-4575-B9B5-8C30B810A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524000"/>
            <a:ext cx="19050" cy="428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EAB6E3-3A58-4394-AE38-13159EC4C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1504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AB4C57-DD96-4252-AD79-A9EDF4E2B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15049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2D58A"/>
                </a:solidFill>
              </a:defRPr>
            </a:pPr>
            <a:r>
              <a:rPr sz="1650" b="0" i="0">
                <a:solidFill>
                  <a:srgbClr val="F2D58A"/>
                </a:solidFill>
              </a:rPr>
              <a:t>Finance &amp; package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7C1ABA-D992-42EB-B956-157401FBE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50495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B9ADA9"/>
                </a:solidFill>
              </a:defRPr>
            </a:pPr>
            <a:r>
              <a:rPr sz="1200" b="0" i="0">
                <a:solidFill>
                  <a:srgbClr val="B9ADA9"/>
                </a:solidFill>
              </a:rPr>
              <a:t>Confirm financing strategy, legal structure and partner alignment.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47395D-0D76-4CD6-9A94-293D83AC1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152650"/>
            <a:ext cx="638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AC12D3-EBB4-43E3-B027-B850FC17A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622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A5CFBB-659C-4F3C-AA97-252CCF1B8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3622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2D58A"/>
                </a:solidFill>
              </a:defRPr>
            </a:pPr>
            <a:r>
              <a:rPr sz="1650" b="0" i="0">
                <a:solidFill>
                  <a:srgbClr val="F2D58A"/>
                </a:solidFill>
              </a:rPr>
              <a:t>Lock production plan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277FEA-7DB4-4AA0-AF86-B91A5AEBC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6220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B9ADA9"/>
                </a:solidFill>
              </a:defRPr>
            </a:pPr>
            <a:r>
              <a:rPr sz="1200" b="0" i="0">
                <a:solidFill>
                  <a:srgbClr val="B9ADA9"/>
                </a:solidFill>
              </a:rPr>
              <a:t>Final budget, schedule, contracts, casting, locations, animal safety and incentive application.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491909-6301-407A-8EA6-6B70D4E22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009900"/>
            <a:ext cx="638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9D7D48-DAB3-4F81-AE11-971F5B84A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2194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07284C-1BB0-47AD-B4DE-80C4AF167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2194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2D58A"/>
                </a:solidFill>
              </a:defRPr>
            </a:pPr>
            <a:r>
              <a:rPr sz="1650" b="0" i="0">
                <a:solidFill>
                  <a:srgbClr val="F2D58A"/>
                </a:solidFill>
              </a:rPr>
              <a:t>Preproduction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128CED1-BDD9-43F7-9523-271C31AAE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21945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B9ADA9"/>
                </a:solidFill>
              </a:defRPr>
            </a:pPr>
            <a:r>
              <a:rPr sz="1200" b="0" i="0">
                <a:solidFill>
                  <a:srgbClr val="B9ADA9"/>
                </a:solidFill>
              </a:rPr>
              <a:t>Hire department heads, confirm vendors, rehearse and build the campaign.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E50BC7-D6AB-456E-ACE0-7AFFAB988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867150"/>
            <a:ext cx="638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344BF3-E2FC-4453-BC7C-EEF781209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0767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EBAACC-4D37-4D46-AD7E-8D1E2E452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0767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2D58A"/>
                </a:solidFill>
              </a:defRPr>
            </a:pPr>
            <a:r>
              <a:rPr sz="1650" b="0" i="0">
                <a:solidFill>
                  <a:srgbClr val="F2D58A"/>
                </a:solidFill>
              </a:rPr>
              <a:t>Principal photography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18A73DB-B17C-419E-BA53-1945FBB5F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07670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B9ADA9"/>
                </a:solidFill>
              </a:defRPr>
            </a:pPr>
            <a:r>
              <a:rPr sz="1200" b="0" i="0">
                <a:solidFill>
                  <a:srgbClr val="B9ADA9"/>
                </a:solidFill>
              </a:rPr>
              <a:t>Film in St. Louis after financing and production readiness.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4457F8E-1B73-468A-897B-58368E067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724400"/>
            <a:ext cx="638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AEFF4E2-0169-47ED-BE25-D155052A6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933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655D96C-881F-487C-AFF7-9F53D5EDF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9339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2D58A"/>
                </a:solidFill>
              </a:defRPr>
            </a:pPr>
            <a:r>
              <a:rPr sz="1650" b="0" i="0">
                <a:solidFill>
                  <a:srgbClr val="F2D58A"/>
                </a:solidFill>
              </a:rPr>
              <a:t>Deliver &amp; release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84A8DAD-8702-4ECF-BE31-A41A177F4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33950"/>
            <a:ext cx="3190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B9ADA9"/>
                </a:solidFill>
              </a:defRPr>
            </a:pPr>
            <a:r>
              <a:rPr sz="1200" b="0" i="0">
                <a:solidFill>
                  <a:srgbClr val="B9ADA9"/>
                </a:solidFill>
              </a:rPr>
              <a:t>Post-production, sales, festival/market strategy and negotiated distribution.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1F3B5BE-458A-4A76-B0F6-76B1BFA23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102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All casting beyond Onyx remains subject to availability, negotiation and signed agreements.</a:t>
            </a:r>
          </a:p>
        </p:txBody>
      </p:sp>
    </p:spTree>
    <p:extLst>
      <p:ext uri="{BB962C8B-B14F-4D97-AF65-F5344CB8AC3E}">
        <p14:creationId xmlns:p14="http://schemas.microsoft.com/office/powerpoint/2010/main" val="25432555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505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D497A4-E976-4884-9D7D-8239D8D02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14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76BCF0-B47C-45AC-ACC5-BE8BE370C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ACB5FE-12F5-428E-BD46-1B7979B56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THE INVITATION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85355A-6312-4AE7-ACBA-B1924571D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45075D-51E9-4B11-B537-B27B32455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38231E-6204-41C2-B5F4-DE28339E5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230A82-885D-4028-85E6-D122E6C46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14  ·  FEGROUP.BIZ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4ec7a31e80455a"/>
          <a:stretch xmlns:a="http://schemas.openxmlformats.org/drawingml/2006/main"/>
        </p:blipFill>
        <p:spPr>
          <a:xfrm xmlns:a="http://schemas.openxmlformats.org/drawingml/2006/main">
            <a:off x="8137525" y="714375"/>
            <a:ext cx="2889250" cy="4333875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D2F5C0-F99D-4DC6-AF01-C8B354AAB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95350"/>
            <a:ext cx="6572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75" b="0" i="0">
                <a:solidFill>
                  <a:srgbClr val="F7F0E5"/>
                </a:solidFill>
              </a:defRPr>
            </a:pPr>
            <a:r>
              <a:rPr sz="3375" b="0" i="0">
                <a:solidFill>
                  <a:srgbClr val="F7F0E5"/>
                </a:solidFill>
              </a:rPr>
              <a:t>Help bring Onyx home</a:t>
            </a:r>
          </a:p>
          <a:p xmlns:a="http://schemas.openxmlformats.org/drawingml/2006/main">
            <a:pPr>
              <a:defRPr sz="3375" b="0" i="0">
                <a:solidFill>
                  <a:srgbClr val="F7F0E5"/>
                </a:solidFill>
              </a:defRPr>
            </a:pPr>
            <a:r>
              <a:rPr sz="3375" b="0" i="0">
                <a:solidFill>
                  <a:srgbClr val="F7F0E5"/>
                </a:solidFill>
              </a:rPr>
              <a:t>for Christmas.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C8693D-940F-48FB-BAC6-52403201C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9075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SEEKING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9D2884-1D08-40A0-9D95-7FAF2944E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71750"/>
            <a:ext cx="6191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 i="0">
                <a:solidFill>
                  <a:srgbClr val="F7F0E5"/>
                </a:solidFill>
              </a:defRPr>
            </a:pPr>
            <a:r>
              <a:rPr sz="1800" b="0" i="0">
                <a:solidFill>
                  <a:srgbClr val="F7F0E5"/>
                </a:solidFill>
              </a:rPr>
              <a:t>Executive producers · financing partners</a:t>
            </a:r>
          </a:p>
          <a:p xmlns:a="http://schemas.openxmlformats.org/drawingml/2006/main">
            <a:pPr>
              <a:defRPr sz="1800" b="0" i="0">
                <a:solidFill>
                  <a:srgbClr val="F7F0E5"/>
                </a:solidFill>
              </a:defRPr>
            </a:pPr>
            <a:r>
              <a:rPr sz="1800" b="0" i="0">
                <a:solidFill>
                  <a:srgbClr val="F7F0E5"/>
                </a:solidFill>
              </a:rPr>
              <a:t>Distribution and sales relationships</a:t>
            </a:r>
          </a:p>
          <a:p xmlns:a="http://schemas.openxmlformats.org/drawingml/2006/main">
            <a:pPr>
              <a:defRPr sz="1800" b="0" i="0">
                <a:solidFill>
                  <a:srgbClr val="F7F0E5"/>
                </a:solidFill>
              </a:defRPr>
            </a:pPr>
            <a:r>
              <a:rPr sz="1800" b="0" i="0">
                <a:solidFill>
                  <a:srgbClr val="F7F0E5"/>
                </a:solidFill>
              </a:rPr>
              <a:t>Corporate partners · sponsors · St. Louis allies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E682D6-D546-488A-B42C-52B680E3B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71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APRIL FLOYD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27BEA6-3259-4C2A-B6F2-F5C113E4E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767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 i="0">
                <a:solidFill>
                  <a:srgbClr val="B9ADA9"/>
                </a:solidFill>
              </a:defRPr>
            </a:pPr>
            <a:r>
              <a:rPr sz="1350" b="0" i="0">
                <a:solidFill>
                  <a:srgbClr val="B9ADA9"/>
                </a:solidFill>
              </a:rPr>
              <a:t>Writer · Producer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9F1748-6F90-4F3B-ADA0-08D4B2214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1719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EDDIE FLOYD JR.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350955-729F-49AF-ADDA-C8FC1083E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4767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 i="0">
                <a:solidFill>
                  <a:srgbClr val="B9ADA9"/>
                </a:solidFill>
              </a:defRPr>
            </a:pPr>
            <a:r>
              <a:rPr sz="1350" b="0" i="0">
                <a:solidFill>
                  <a:srgbClr val="B9ADA9"/>
                </a:solidFill>
              </a:rPr>
              <a:t>Director · Producer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EEE23B-5D32-4C99-BC70-05C62AE28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95875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ONYX FURBABY FLOYD™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6FBFB3-91FE-4D60-86E2-2B18BDA09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00675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 i="0">
                <a:solidFill>
                  <a:srgbClr val="B9ADA9"/>
                </a:solidFill>
              </a:defRPr>
            </a:pPr>
            <a:r>
              <a:rPr sz="1350" b="0" i="0">
                <a:solidFill>
                  <a:srgbClr val="B9ADA9"/>
                </a:solidFill>
              </a:rPr>
              <a:t>Service Dog · Actor · Community Ambassador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999D2B-D013-4039-B37A-EB03B52A3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81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F2D58A"/>
                </a:solidFill>
              </a:defRPr>
            </a:pPr>
            <a:r>
              <a:rPr sz="1050" b="1" i="0">
                <a:solidFill>
                  <a:srgbClr val="F2D58A"/>
                </a:solidFill>
              </a:rPr>
              <a:t>eanda@fegroup.biz  ·  314-267-7681  ·  FEGROUP.BIZ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29526E-B785-41DC-955D-DABA2CB40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286375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 i="0">
                <a:solidFill>
                  <a:srgbClr val="D9A52E"/>
                </a:solidFill>
              </a:defRPr>
            </a:pPr>
            <a:r>
              <a:rPr sz="825" b="1" i="0">
                <a:solidFill>
                  <a:srgbClr val="D9A52E"/>
                </a:solidFill>
              </a:rPr>
              <a:t>PRIVATE DISCUSSION MATERIALS</a:t>
            </a:r>
          </a:p>
          <a:p xmlns:a="http://schemas.openxmlformats.org/drawingml/2006/main">
            <a:pPr>
              <a:defRPr sz="825" b="1" i="0">
                <a:solidFill>
                  <a:srgbClr val="D9A52E"/>
                </a:solidFill>
              </a:defRPr>
            </a:pPr>
            <a:r>
              <a:rPr sz="825" b="1" i="0">
                <a:solidFill>
                  <a:srgbClr val="D9A52E"/>
                </a:solidFill>
              </a:rPr>
              <a:t>AVAILABLE UPON REQUEST</a:t>
            </a:r>
          </a:p>
        </p:txBody>
      </p:sp>
    </p:spTree>
    <p:extLst>
      <p:ext uri="{BB962C8B-B14F-4D97-AF65-F5344CB8AC3E}">
        <p14:creationId xmlns:p14="http://schemas.microsoft.com/office/powerpoint/2010/main" val="21529270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505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2BD827-39DA-4915-9403-305394DB2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EDEF7C-1945-4981-ABB8-3FA84CE43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8FF766-D77B-4B32-B616-7479C2DFD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THE FEATURE FILM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B716E1-4A2D-4477-8548-7183364D1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8F31D3-1ACC-4EF0-BF6C-B1EE832CD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0FF818-6757-45F6-B1D0-C3D991FC6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024E46-96B5-4A43-B1B3-A4A11F5A0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02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5C1423-B865-4320-B331-0EC9DF47D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2450"/>
            <a:ext cx="5105400" cy="5934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080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2bd5d4cb3145d3"/>
          <a:stretch xmlns:a="http://schemas.openxmlformats.org/drawingml/2006/main"/>
        </p:blipFill>
        <p:spPr>
          <a:xfrm xmlns:a="http://schemas.openxmlformats.org/drawingml/2006/main">
            <a:off x="7524750" y="1095375"/>
            <a:ext cx="4191000" cy="41910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E37E97-0831-410E-B0F6-7D07C72E0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57250"/>
            <a:ext cx="590550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0" i="0">
                <a:solidFill>
                  <a:srgbClr val="F7F0E5"/>
                </a:solidFill>
              </a:defRPr>
            </a:pPr>
            <a:r>
              <a:rPr sz="2925" b="0" i="0">
                <a:solidFill>
                  <a:srgbClr val="F7F0E5"/>
                </a:solidFill>
              </a:rPr>
              <a:t>Sometimes getting lost</a:t>
            </a:r>
          </a:p>
          <a:p xmlns:a="http://schemas.openxmlformats.org/drawingml/2006/main">
            <a:pPr>
              <a:defRPr sz="2925" b="0" i="0">
                <a:solidFill>
                  <a:srgbClr val="F7F0E5"/>
                </a:solidFill>
              </a:defRPr>
            </a:pPr>
            <a:r>
              <a:rPr sz="2925" b="0" i="0">
                <a:solidFill>
                  <a:srgbClr val="F7F0E5"/>
                </a:solidFill>
              </a:rPr>
              <a:t>is how you find the family</a:t>
            </a:r>
          </a:p>
          <a:p xmlns:a="http://schemas.openxmlformats.org/drawingml/2006/main">
            <a:pPr>
              <a:defRPr sz="2925" b="0" i="0">
                <a:solidFill>
                  <a:srgbClr val="F7F0E5"/>
                </a:solidFill>
              </a:defRPr>
            </a:pPr>
            <a:r>
              <a:rPr sz="2925" b="0" i="0">
                <a:solidFill>
                  <a:srgbClr val="F7F0E5"/>
                </a:solidFill>
              </a:rPr>
              <a:t>that needs you.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AEB9A0-34A3-4091-A545-44CD58DFD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527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LOGLINE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5DF6FA-C593-471B-B07C-79575FBBB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33700"/>
            <a:ext cx="59531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 i="0">
                <a:solidFill>
                  <a:srgbClr val="F7F0E5"/>
                </a:solidFill>
              </a:defRPr>
            </a:pPr>
            <a:r>
              <a:rPr sz="1725" b="0" i="0">
                <a:solidFill>
                  <a:srgbClr val="F7F0E5"/>
                </a:solidFill>
              </a:rPr>
              <a:t>After accidentally being left behind during Santa’s Christmas Eve deliveries, a determined little dog named Onyx sets off on an extraordinary journey to find his way home—crossing paths with children longing for a dog, two bumbling villains, an angry territorial dog, Rudolph, Santa, and a family still learning how to heal after loss.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F52937-2738-4162-AFE2-78F734EA1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62600"/>
            <a:ext cx="604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HEART · HUMOR · CHRISTMAS MAGIC · HOME</a:t>
            </a:r>
          </a:p>
        </p:txBody>
      </p:sp>
    </p:spTree>
    <p:extLst>
      <p:ext uri="{BB962C8B-B14F-4D97-AF65-F5344CB8AC3E}">
        <p14:creationId xmlns:p14="http://schemas.microsoft.com/office/powerpoint/2010/main" val="17518154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1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1EF726-E590-4BB6-9F0C-865813555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1A8C1C-B59D-472E-8734-75F56CD47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E0E971-D4B7-4396-B02E-5A1BE9AE0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THE EMOTIONAL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4880D5-AD85-458C-84CE-112C4B8C8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4E176A-3B63-4911-9C4D-E3847AD13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B8FC61-7A99-46A3-94EC-4DF7C12A7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D65F20-FBE3-44A5-901F-3EDACA05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03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267D2A-698F-42DE-9EBD-48DB3397A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38200"/>
            <a:ext cx="6191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0" i="0">
                <a:solidFill>
                  <a:srgbClr val="F7F0E5"/>
                </a:solidFill>
              </a:defRPr>
            </a:pPr>
            <a:r>
              <a:rPr sz="2925" b="0" i="0">
                <a:solidFill>
                  <a:srgbClr val="F7F0E5"/>
                </a:solidFill>
              </a:rPr>
              <a:t>A father’s unfinished wish</a:t>
            </a:r>
          </a:p>
          <a:p xmlns:a="http://schemas.openxmlformats.org/drawingml/2006/main">
            <a:pPr>
              <a:defRPr sz="2925" b="0" i="0">
                <a:solidFill>
                  <a:srgbClr val="F7F0E5"/>
                </a:solidFill>
              </a:defRPr>
            </a:pPr>
            <a:r>
              <a:rPr sz="2925" b="0" i="0">
                <a:solidFill>
                  <a:srgbClr val="F7F0E5"/>
                </a:solidFill>
              </a:rPr>
              <a:t>connects every journey.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F4448E-4946-4789-8417-D5F789902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19300"/>
            <a:ext cx="3810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0DD0F8-723A-4975-82A9-75E996757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955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BRANDON · 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109DFB-3D36-455E-856B-A6103DFF1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28875"/>
            <a:ext cx="4095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A funny, imaginative boy who wants Onyx to stay—and must learn that love is not possession.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325320-CB8B-46AE-A038-B138EAB4B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861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CHANTEL · 9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F7B625-611B-4655-BF86-654C86080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9525"/>
            <a:ext cx="4095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His practical, protective sister understands that loving Onyx may mean helping him return home.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28C320-9547-4363-A592-C6AD9D035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291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THEIR MOTHER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7A87DF-9CCD-4D47-9A39-A15E9AF09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53000"/>
            <a:ext cx="476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A widow carrying grief, financial pressure and the memory of her husband’s last wish: “We need a puppy.”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d6a17e94104973"/>
          <a:srcRect xmlns:a="http://schemas.openxmlformats.org/drawingml/2006/main" l="0" t="5814" r="0" b="581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62750" y="762000"/>
            <a:ext cx="4095750" cy="5429250"/>
          </a:xfrm>
          <a:prstGeom xmlns:a="http://schemas.openxmlformats.org/drawingml/2006/main" prst="rect">
            <a:avLst/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013A9B-0F8C-4B60-9026-9037E70C4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81675"/>
            <a:ext cx="581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2F7118-5FEB-4F53-AA28-E27AD7739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245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 i="0">
                <a:solidFill>
                  <a:srgbClr val="D9A52E"/>
                </a:solidFill>
              </a:defRPr>
            </a:pPr>
            <a:r>
              <a:rPr sz="825" b="1" i="0">
                <a:solidFill>
                  <a:srgbClr val="D9A52E"/>
                </a:solidFill>
              </a:rPr>
              <a:t>THE REVEAL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9A0CA3-A8D0-4F30-B7D9-59E39037F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8293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2D58A"/>
                </a:solidFill>
              </a:defRPr>
            </a:pPr>
            <a:r>
              <a:rPr sz="1425" b="0" i="0">
                <a:solidFill>
                  <a:srgbClr val="F2D58A"/>
                </a:solidFill>
              </a:rPr>
              <a:t>Onyx was never simply lost. He is the answer to a wish carried beyond loss.</a:t>
            </a:r>
          </a:p>
        </p:txBody>
      </p:sp>
    </p:spTree>
    <p:extLst>
      <p:ext uri="{BB962C8B-B14F-4D97-AF65-F5344CB8AC3E}">
        <p14:creationId xmlns:p14="http://schemas.microsoft.com/office/powerpoint/2010/main" val="21556909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505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C634545-0BDD-444B-B9DB-7FF24C007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CEC071-6884-41D8-B7E3-219A6F414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86F6AB-F3F8-4A12-8E5F-0DFA277AB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THE MAGICAL STORY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0DD4DE-93FB-4394-BCC6-8BC06891C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26983F-C3A2-48CD-95AB-C735D82F9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33D38D-F95B-4A0D-B319-F2D428915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F58C65-05D1-49C6-91CC-0FD9B0069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04  ·  FEGROUP.BIZ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bf3aa6ed314dfa"/>
          <a:stretch xmlns:a="http://schemas.openxmlformats.org/drawingml/2006/main"/>
        </p:blipFill>
        <p:spPr>
          <a:xfrm xmlns:a="http://schemas.openxmlformats.org/drawingml/2006/main">
            <a:off x="514350" y="1000125"/>
            <a:ext cx="4572000" cy="457200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FFFA67-5758-4EC6-88F2-E072E4D73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876300"/>
            <a:ext cx="5619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0" i="0">
                <a:solidFill>
                  <a:srgbClr val="F7F0E5"/>
                </a:solidFill>
              </a:defRPr>
            </a:pPr>
            <a:r>
              <a:rPr sz="2925" b="0" i="0">
                <a:solidFill>
                  <a:srgbClr val="F7F0E5"/>
                </a:solidFill>
              </a:rPr>
              <a:t>The Wishbone answers need—</a:t>
            </a:r>
          </a:p>
          <a:p xmlns:a="http://schemas.openxmlformats.org/drawingml/2006/main">
            <a:pPr>
              <a:defRPr sz="2925" b="0" i="0">
                <a:solidFill>
                  <a:srgbClr val="F7F0E5"/>
                </a:solidFill>
              </a:defRPr>
            </a:pPr>
            <a:r>
              <a:rPr sz="2925" b="0" i="0">
                <a:solidFill>
                  <a:srgbClr val="F7F0E5"/>
                </a:solidFill>
              </a:rPr>
              <a:t>not greed.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1DB040-B4AC-47E7-A5A5-33B48C743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0955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BC1734"/>
                </a:solidFill>
              </a:defRPr>
            </a:pPr>
            <a:r>
              <a:rPr sz="1050" b="1" i="0">
                <a:solidFill>
                  <a:srgbClr val="BC1734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5133E1-8DC7-4B92-B56B-64926740F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0955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 i="0">
                <a:solidFill>
                  <a:srgbClr val="F2D58A"/>
                </a:solidFill>
              </a:defRPr>
            </a:pPr>
            <a:r>
              <a:rPr sz="1800" b="0" i="0">
                <a:solidFill>
                  <a:srgbClr val="F2D58A"/>
                </a:solidFill>
              </a:rPr>
              <a:t>Onyx cannot wish for himself.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B7E125-A41C-477A-A7FE-8DDEE8D6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4955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 i="0">
                <a:solidFill>
                  <a:srgbClr val="B9ADA9"/>
                </a:solidFill>
              </a:defRPr>
            </a:pPr>
            <a:r>
              <a:rPr sz="1275" b="0" i="0">
                <a:solidFill>
                  <a:srgbClr val="B9ADA9"/>
                </a:solidFill>
              </a:rPr>
              <a:t>He can help everyone else, but he cannot simply wish himself home.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38E97D-F284-48D5-B767-B66B4984D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10515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D704FC-79F6-4655-9D59-57ACAD646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295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BC1734"/>
                </a:solidFill>
              </a:defRPr>
            </a:pPr>
            <a:r>
              <a:rPr sz="1050" b="1" i="0">
                <a:solidFill>
                  <a:srgbClr val="BC1734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D2628E-EAD4-4023-A78F-BFD2E25F3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2956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 i="0">
                <a:solidFill>
                  <a:srgbClr val="F2D58A"/>
                </a:solidFill>
              </a:defRPr>
            </a:pPr>
            <a:r>
              <a:rPr sz="1800" b="0" i="0">
                <a:solidFill>
                  <a:srgbClr val="F2D58A"/>
                </a:solidFill>
              </a:rPr>
              <a:t>The collar must stay with Onyx.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AB2B46-0C69-4F2A-B657-4ADFB8A43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6957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 i="0">
                <a:solidFill>
                  <a:srgbClr val="B9ADA9"/>
                </a:solidFill>
              </a:defRPr>
            </a:pPr>
            <a:r>
              <a:rPr sz="1275" b="0" i="0">
                <a:solidFill>
                  <a:srgbClr val="B9ADA9"/>
                </a:solidFill>
              </a:rPr>
              <a:t>Its magic works through him and responds to wishes made by others.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8883FB-B134-4807-A0E2-5068CEF0A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43053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EFDB17-F7EC-47E4-A412-2027715CF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44958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BC1734"/>
                </a:solidFill>
              </a:defRPr>
            </a:pPr>
            <a:r>
              <a:rPr sz="1050" b="1" i="0">
                <a:solidFill>
                  <a:srgbClr val="BC1734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551DC8-1466-4785-8EE2-3F34F5F90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4958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 i="0">
                <a:solidFill>
                  <a:srgbClr val="F2D58A"/>
                </a:solidFill>
              </a:defRPr>
            </a:pPr>
            <a:r>
              <a:rPr sz="1800" b="0" i="0">
                <a:solidFill>
                  <a:srgbClr val="F2D58A"/>
                </a:solidFill>
              </a:rPr>
              <a:t>Love makes the magic stronger.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3DABD7-9D7E-47E7-B54A-B9C64820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8958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 i="0">
                <a:solidFill>
                  <a:srgbClr val="B9ADA9"/>
                </a:solidFill>
              </a:defRPr>
            </a:pPr>
            <a:r>
              <a:rPr sz="1275" b="0" i="0">
                <a:solidFill>
                  <a:srgbClr val="B9ADA9"/>
                </a:solidFill>
              </a:rPr>
              <a:t>Hope, family and genuine need awaken it; greed weakens it.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D868B21-DC55-4A5E-BA73-4DC79ACD7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5743575"/>
            <a:ext cx="542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D9A52E"/>
                </a:solidFill>
              </a:defRPr>
            </a:pPr>
            <a:r>
              <a:rPr sz="1050" b="1" i="0">
                <a:solidFill>
                  <a:srgbClr val="D9A52E"/>
                </a:solidFill>
              </a:rPr>
              <a:t>The rules create comedy, danger and the final act of selfless love.</a:t>
            </a:r>
          </a:p>
        </p:txBody>
      </p:sp>
    </p:spTree>
    <p:extLst>
      <p:ext uri="{BB962C8B-B14F-4D97-AF65-F5344CB8AC3E}">
        <p14:creationId xmlns:p14="http://schemas.microsoft.com/office/powerpoint/2010/main" val="21722491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1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A47A806-8D0A-4E3E-82F2-A730F1D65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C32F0D-5873-41EC-BF27-0F9997154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823E98-4282-420E-BA71-424BF3E68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A FAMILY ADVENTURE WITH AN ENSEMBLE HEART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72DF18-2136-47DC-BB8C-B4D988368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94A1EB-1835-4385-A157-7CDFB3C95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FF9AAB-16F9-4FBF-91D3-A2B2E4CDA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58607A-8FED-47D3-BC89-99EA0D7D9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05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478242-9AA2-46E6-A671-BCBD6BBCD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1163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0" i="0">
                <a:solidFill>
                  <a:srgbClr val="F7F0E5"/>
                </a:solidFill>
              </a:defRPr>
            </a:pPr>
            <a:r>
              <a:rPr sz="2850" b="0" i="0">
                <a:solidFill>
                  <a:srgbClr val="F7F0E5"/>
                </a:solidFill>
              </a:rPr>
              <a:t>Every character carries a different wish.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538C8B-C3AB-4870-BBA7-84612C5CE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066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THE CHILDREN · THE NORTH POLE · THE FARM · THE SECOND FAMILY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2B397C-3621-4A24-B5FA-171FE82B3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52625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FC06D9-4F93-4824-8A8B-D9A73D799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95262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RACHEL · 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058E67-50AB-4EC6-918C-6828B0EE9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33625"/>
            <a:ext cx="447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A foster child who understands Onyx’s search for belonging.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BE4AE5-91BB-4AE7-948B-10E0EA4AE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57525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B43117-3035-4762-B5D2-E9B640AEF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952625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DFDD81-21F1-4B6A-8081-71EC8A720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195262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LIZ · 7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C12B32-9271-4F42-9A6A-1E57D8AD3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333625"/>
            <a:ext cx="447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A child learning that asking trusted adults for help is an act of courage.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5EC6073-6994-47F7-80AF-96FFD1A38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057525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35A3C5-9E96-4436-A7D0-3914BB3FA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7FF216-E15D-46B7-B590-5518CFFE8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3850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GEORGE &amp; RANDY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6800EA9-78B0-4582-8DBB-4A4C6ACD7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19500"/>
            <a:ext cx="447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Bumbling farmers whose fear and greed make them dangerous—until they choose repair.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377287-BEFB-4AE7-991B-8DD4F6321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4340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3CC046-275B-4DF7-AD41-6EA47D49E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2385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4677E83-8336-4F2A-AA7E-1587AF799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23850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SANTA · RUDOLPH · ONYX’S FAMILY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2FAE101-CC25-4F59-95FC-CDA3B67C1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619500"/>
            <a:ext cx="447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The North Pole story reveals why being different is exactly why Onyx was chosen.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4D4C52B-B401-4393-8D5F-2E3BF42F4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34340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145D1F5-926A-4983-9A21-4DA9BDFED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24375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FE90893-EC38-4C5D-BBA3-C9D40FB28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2437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GRANDMOTHER’S WISH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C378F45-EA8D-45E8-B649-73C155467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05375"/>
            <a:ext cx="447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A hardworking mother receives the stability to give her child what matters most: time.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E27D966-B5EA-44FC-8DB1-F53BAD7A8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524375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BC1734"/>
                </a:solidFill>
              </a:defRPr>
            </a:pPr>
            <a:r>
              <a:rPr sz="975" b="1" i="0">
                <a:solidFill>
                  <a:srgbClr val="BC1734"/>
                </a:solidFill>
              </a:rPr>
              <a:t>06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25ACDBD-1923-4026-AE69-D1573D62E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D9A52E"/>
                </a:solidFill>
              </a:defRPr>
            </a:pPr>
            <a:r>
              <a:rPr sz="1275" b="1" i="0">
                <a:solidFill>
                  <a:srgbClr val="D9A52E"/>
                </a:solidFill>
              </a:rPr>
              <a:t>DAD’S FINAL PROMISE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3CBE628-A4EA-4637-A624-3150F42CF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905375"/>
            <a:ext cx="447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 i="0">
                <a:solidFill>
                  <a:srgbClr val="F7F0E5"/>
                </a:solidFill>
              </a:defRPr>
            </a:pPr>
            <a:r>
              <a:rPr sz="1425" b="0" i="0">
                <a:solidFill>
                  <a:srgbClr val="F7F0E5"/>
                </a:solidFill>
              </a:rPr>
              <a:t>His spirit returns for one Christmas moment to see the family become complete.</a:t>
            </a:r>
          </a:p>
        </p:txBody>
      </p:sp>
    </p:spTree>
    <p:extLst>
      <p:ext uri="{BB962C8B-B14F-4D97-AF65-F5344CB8AC3E}">
        <p14:creationId xmlns:p14="http://schemas.microsoft.com/office/powerpoint/2010/main" val="110526349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505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C13F53-27D9-4234-965B-69D982282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10E17E-59FC-418C-B51F-FDD264900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EA0E67-B995-4884-8E84-65C443894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MADE IN ST. LOUIS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235C15-1F4A-48FE-98BC-D47BD2970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46D425-C6CB-4099-A5EF-124EEA60D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E93B5C-7820-4837-9EDB-08B58FDA6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24A93F-CB59-4060-A224-DECDE0304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06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85729B-50D1-4AFE-97CE-6659D330F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904875"/>
            <a:ext cx="4762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700" b="1" i="0">
                <a:solidFill>
                  <a:srgbClr val="D9A52E"/>
                </a:solidFill>
              </a:defRPr>
            </a:pPr>
            <a:r>
              <a:rPr sz="5700" b="1" i="0">
                <a:solidFill>
                  <a:srgbClr val="D9A52E"/>
                </a:solidFill>
              </a:rPr>
              <a:t>ST. LOUIS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CE20CB-8D89-412B-9009-0E73B5F3B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52625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F2D58A"/>
                </a:solidFill>
              </a:defRPr>
            </a:pPr>
            <a:r>
              <a:rPr sz="975" b="1" i="0">
                <a:solidFill>
                  <a:srgbClr val="F2D58A"/>
                </a:solidFill>
              </a:rPr>
              <a:t>A MOVIE MADE WITH THE CITY—NOT ONLY IN IT.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C6CED9-7071-4A52-8825-078F8502B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457450"/>
            <a:ext cx="4810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E29240-6215-48F8-9E4E-BCB9FE3FD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57500"/>
            <a:ext cx="476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0" i="0">
                <a:solidFill>
                  <a:srgbClr val="F7F0E5"/>
                </a:solidFill>
              </a:defRPr>
            </a:pPr>
            <a:r>
              <a:rPr sz="1950" b="0" i="0">
                <a:solidFill>
                  <a:srgbClr val="F7F0E5"/>
                </a:solidFill>
              </a:rPr>
              <a:t>The film can turn recognizable St. Louis neighborhoods, markets, businesses, winter streets and rural locations into part of its emotional identity.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DE57DB-12A4-4A0C-922B-A23F76AA8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591050"/>
            <a:ext cx="476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 i="0">
                <a:solidFill>
                  <a:srgbClr val="B9ADA9"/>
                </a:solidFill>
              </a:defRPr>
            </a:pPr>
            <a:r>
              <a:rPr sz="1350" b="1" i="0">
                <a:solidFill>
                  <a:srgbClr val="B9ADA9"/>
                </a:solidFill>
              </a:rPr>
              <a:t>Local cast · crew · vendors · locations · hotels · musicians · community partners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5449a404fb4ab3"/>
          <a:stretch xmlns:a="http://schemas.openxmlformats.org/drawingml/2006/main"/>
        </p:blipFill>
        <p:spPr>
          <a:xfrm xmlns:a="http://schemas.openxmlformats.org/drawingml/2006/main">
            <a:off x="533400" y="1028700"/>
            <a:ext cx="4381500" cy="438150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6FFB86-6C99-4495-8846-87FA15D26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7212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MISSOURI PRODUCTION INCENTIVE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FE5669-3A91-452A-94C9-117086A4E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48350"/>
            <a:ext cx="590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 i="0">
                <a:solidFill>
                  <a:srgbClr val="B9ADA9"/>
                </a:solidFill>
              </a:defRPr>
            </a:pPr>
            <a:r>
              <a:rPr sz="1050" b="0" i="0">
                <a:solidFill>
                  <a:srgbClr val="B9ADA9"/>
                </a:solidFill>
              </a:rPr>
              <a:t>Current state guidance lists a $100,000 minimum spend for projects 31 minutes or longer. Application materials must be submitted before principal photography.</a:t>
            </a:r>
          </a:p>
        </p:txBody>
      </p:sp>
    </p:spTree>
    <p:extLst>
      <p:ext uri="{BB962C8B-B14F-4D97-AF65-F5344CB8AC3E}">
        <p14:creationId xmlns:p14="http://schemas.microsoft.com/office/powerpoint/2010/main" val="60998318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1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129B536-CBD8-44E8-A28D-04F960406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548E13-BB36-4D2E-B315-17F939441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366EB2-C712-463D-ADF4-4D0FC9899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AUDIENCE AND RELEASE STRATEGY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AC8067-860A-42D6-959E-21CE7EDD8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4A5ABC-35E0-4E3B-8E2D-9855E5CCF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F4788F-7C7E-43C7-AEE9-971F73E15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EF9DC1-50BF-4475-8330-C3BB3602C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07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7F3C22-4B9F-4298-B3D4-FBDB2AE70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1163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0" i="0">
                <a:solidFill>
                  <a:srgbClr val="F7F0E5"/>
                </a:solidFill>
              </a:defRPr>
            </a:pPr>
            <a:r>
              <a:rPr sz="2850" b="0" i="0">
                <a:solidFill>
                  <a:srgbClr val="F7F0E5"/>
                </a:solidFill>
              </a:rPr>
              <a:t>A holiday title can find its audience again every year.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F5D827-1F36-438E-90CA-A4C3ADFE3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066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FAMILY VIEWING · STREAMING · HOLIDAY PROGRAMMING · COMMUNITY ACTIVATION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E54E2F-0A57-49C8-A2A0-FDA41037C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52625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75" b="1" i="0">
                <a:solidFill>
                  <a:srgbClr val="D9A52E"/>
                </a:solidFill>
              </a:defRPr>
            </a:pPr>
            <a:r>
              <a:rPr sz="2775" b="1" i="0">
                <a:solidFill>
                  <a:srgbClr val="D9A52E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528893-AF5D-4E6D-8835-B261F5E81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8602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B9ADA9"/>
                </a:solidFill>
              </a:defRPr>
            </a:pPr>
            <a:r>
              <a:rPr sz="1050" b="1" i="0">
                <a:solidFill>
                  <a:srgbClr val="B9ADA9"/>
                </a:solidFill>
              </a:rPr>
              <a:t>FAMILY &amp; HOLIDAY AUDIENCES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C4EF32-30FB-4635-B158-E95C79D59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28950"/>
            <a:ext cx="4476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7F0E5"/>
                </a:solidFill>
              </a:defRPr>
            </a:pPr>
            <a:r>
              <a:rPr sz="1650" b="0" i="0">
                <a:solidFill>
                  <a:srgbClr val="F7F0E5"/>
                </a:solidFill>
              </a:rPr>
              <a:t>A warm, PG-style adventure with comedy, children, Christmas magic and a distinctive canine lead.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DC87D1-AA7C-49A5-9F27-094E7FD20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1952625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75" b="1" i="0">
                <a:solidFill>
                  <a:srgbClr val="D9A52E"/>
                </a:solidFill>
              </a:defRPr>
            </a:pPr>
            <a:r>
              <a:rPr sz="2775" b="1" i="0">
                <a:solidFill>
                  <a:srgbClr val="D9A52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A69404-35E9-4852-9F04-E1D94C8B8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48602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B9ADA9"/>
                </a:solidFill>
              </a:defRPr>
            </a:pPr>
            <a:r>
              <a:rPr sz="1050" b="1" i="0">
                <a:solidFill>
                  <a:srgbClr val="B9ADA9"/>
                </a:solidFill>
              </a:rPr>
              <a:t>SEASONAL LICENSING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076304-A2E6-403D-8134-F27749138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3028950"/>
            <a:ext cx="4476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7F0E5"/>
                </a:solidFill>
              </a:defRPr>
            </a:pPr>
            <a:r>
              <a:rPr sz="1650" b="0" i="0">
                <a:solidFill>
                  <a:srgbClr val="F7F0E5"/>
                </a:solidFill>
              </a:rPr>
              <a:t>Streaming, broadcast and digital windows can resurface the film during annual holiday cycles.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837945-34BF-4EF4-ABBC-D784FB03D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286250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75" b="1" i="0">
                <a:solidFill>
                  <a:srgbClr val="D9A52E"/>
                </a:solidFill>
              </a:defRPr>
            </a:pPr>
            <a:r>
              <a:rPr sz="2775" b="1" i="0">
                <a:solidFill>
                  <a:srgbClr val="D9A52E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3A8F7D-AD9D-4120-A32C-595317B97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196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B9ADA9"/>
                </a:solidFill>
              </a:defRPr>
            </a:pPr>
            <a:r>
              <a:rPr sz="1050" b="1" i="0">
                <a:solidFill>
                  <a:srgbClr val="B9ADA9"/>
                </a:solidFill>
              </a:rPr>
              <a:t>COMMUNITY DISCOVERY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9601BB-A31E-461B-B2C2-FC4F866B4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362575"/>
            <a:ext cx="447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St. Louis events, schools, family organizations, dog lovers and sponsor activations can create launch energy.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70E988-C8A2-4922-879E-26B1FECA7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4286250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75" b="1" i="0">
                <a:solidFill>
                  <a:srgbClr val="D9A52E"/>
                </a:solidFill>
              </a:defRPr>
            </a:pPr>
            <a:r>
              <a:rPr sz="2775" b="1" i="0">
                <a:solidFill>
                  <a:srgbClr val="D9A52E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52781C-8A60-467F-AD56-19AE09365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48196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B9ADA9"/>
                </a:solidFill>
              </a:defRPr>
            </a:pPr>
            <a:r>
              <a:rPr sz="1050" b="1" i="0">
                <a:solidFill>
                  <a:srgbClr val="B9ADA9"/>
                </a:solidFill>
              </a:rPr>
              <a:t>EXPANDABLE RIGHTS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B6E955-229F-4AF4-85B7-80A74ACB5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5362575"/>
            <a:ext cx="447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Publishing, merchandise, music, appearances, short-form content and future Onyx stories can extend the world.</a:t>
            </a:r>
          </a:p>
        </p:txBody>
      </p:sp>
    </p:spTree>
    <p:extLst>
      <p:ext uri="{BB962C8B-B14F-4D97-AF65-F5344CB8AC3E}">
        <p14:creationId xmlns:p14="http://schemas.microsoft.com/office/powerpoint/2010/main" val="19969267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505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49F8186-AA00-4D46-AAC0-66A4CD6EF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449D86-1ADF-4054-ADB3-5A261AC38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CCF4F6-0A7E-4BB5-A01B-475F21EF8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COMPARABLE FILMS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6A842E-0DA2-40A3-8A10-2C91287C6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A9B097-120A-40B3-B87E-88D005869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D8EE43-CAFA-476A-92B0-E4CB9CFCA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A1E60B-F827-4AAB-9C0C-4AC1CF310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08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5CF794-F154-4C62-97E6-B4B3C2CA4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81050"/>
            <a:ext cx="11163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0" i="0">
                <a:solidFill>
                  <a:srgbClr val="F7F0E5"/>
                </a:solidFill>
              </a:defRPr>
            </a:pPr>
            <a:r>
              <a:rPr sz="2700" b="0" i="0">
                <a:solidFill>
                  <a:srgbClr val="F7F0E5"/>
                </a:solidFill>
              </a:rPr>
              <a:t>Canine and holiday family films have demonstrated theatrical demand.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F59187-0BA9-49CF-A87C-3856DC4CF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62075"/>
            <a:ext cx="857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 i="0">
                <a:solidFill>
                  <a:srgbClr val="D9A52E"/>
                </a:solidFill>
              </a:defRPr>
            </a:pPr>
            <a:r>
              <a:rPr sz="975" b="1" i="0">
                <a:solidFill>
                  <a:srgbClr val="D9A52E"/>
                </a:solidFill>
              </a:rPr>
              <a:t>SELECTED THEATRICAL COMPARISONS · NOMINAL DOLLARS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13E8C1-2959-4401-B884-9CBB3F3C5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52625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B9ADA9"/>
                </a:solidFill>
              </a:defRPr>
            </a:pPr>
            <a:r>
              <a:rPr sz="900" b="1" i="0">
                <a:solidFill>
                  <a:srgbClr val="B9ADA9"/>
                </a:solidFill>
              </a:rPr>
              <a:t>FILM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3C1902-73EC-4D05-8190-4E02554C3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866900"/>
            <a:ext cx="1238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PRODUCTION</a:t>
            </a:r>
          </a:p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BUDGET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81D1D4-05EF-4BB6-96A9-1E5C3F353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86690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WORLDWIDE</a:t>
            </a:r>
          </a:p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BOX OFFICE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DDF055-D931-4EF0-8E33-EB321C017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1866900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GROSS /</a:t>
            </a:r>
          </a:p>
          <a:p xmlns:a="http://schemas.openxmlformats.org/drawingml/2006/main">
            <a:pPr>
              <a:defRPr sz="825" b="1" i="0">
                <a:solidFill>
                  <a:srgbClr val="B9ADA9"/>
                </a:solidFill>
              </a:defRPr>
            </a:pPr>
            <a:r>
              <a:rPr sz="825" b="1" i="0">
                <a:solidFill>
                  <a:srgbClr val="B9ADA9"/>
                </a:solidFill>
              </a:rPr>
              <a:t>BUDGET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78BFEB-1125-4313-BF5D-3292533FE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343150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531921-AC98-4E7B-8254-AF809E81E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717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A Dog’s Purpose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AD3CF1-53A5-4E4A-B8C6-4F3B5A765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00325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D9A52E"/>
                </a:solidFill>
              </a:defRPr>
            </a:pPr>
            <a:r>
              <a:rPr sz="1050" b="1" i="0">
                <a:solidFill>
                  <a:srgbClr val="D9A52E"/>
                </a:solidFill>
              </a:rPr>
              <a:t>2017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E3671A-A0C0-417E-8DAE-42CBCB710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5717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$22.0M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3C1417-0436-4239-B80E-E82C987D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717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$205.0M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F4EC70-BE23-4FE9-8DE3-385E912BA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5717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 i="0">
                <a:solidFill>
                  <a:srgbClr val="D9A52E"/>
                </a:solidFill>
              </a:defRPr>
            </a:pPr>
            <a:r>
              <a:rPr sz="1650" b="1" i="0">
                <a:solidFill>
                  <a:srgbClr val="D9A52E"/>
                </a:solidFill>
              </a:rPr>
              <a:t>9.3×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7B0597-B101-4BD4-A0D5-499AA112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2895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BB820E-4A97-4EA9-BF31-838CBCB7C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575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A Dog’s Way Home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A3B20B-2ED3-40B9-8588-9278E6373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86125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D9A52E"/>
                </a:solidFill>
              </a:defRPr>
            </a:pPr>
            <a:r>
              <a:rPr sz="1050" b="1" i="0">
                <a:solidFill>
                  <a:srgbClr val="D9A52E"/>
                </a:solidFill>
              </a:rPr>
              <a:t>2019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5153DDF-FFC5-47C5-B75D-5BD92CB2A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2575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$18.0M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DBF739-BEF8-4ED7-B069-573EAF5AB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2575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$80.7M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91982C-FB2F-427B-AF28-20EB042FA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2575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 i="0">
                <a:solidFill>
                  <a:srgbClr val="D9A52E"/>
                </a:solidFill>
              </a:defRPr>
            </a:pPr>
            <a:r>
              <a:rPr sz="1650" b="1" i="0">
                <a:solidFill>
                  <a:srgbClr val="D9A52E"/>
                </a:solidFill>
              </a:rPr>
              <a:t>4.5×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20BDA6A-D805-4CAF-BAE5-677EFFDC0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1475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DAA2084-0B6B-47C6-A492-13A58323B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433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The Star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E4F46BB-E5F1-4EF5-AE40-71CD749C6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971925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D9A52E"/>
                </a:solidFill>
              </a:defRPr>
            </a:pPr>
            <a:r>
              <a:rPr sz="1050" b="1" i="0">
                <a:solidFill>
                  <a:srgbClr val="D9A52E"/>
                </a:solidFill>
              </a:rPr>
              <a:t>2017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B42E29E-958C-4C69-BE8B-639B4F2D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9433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$20.0M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84AB3F2-1844-43F2-9880-77B3EA2C7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9433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$62.8M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6F23567-5EFB-4797-A1BD-CA19D05B2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9433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 i="0">
                <a:solidFill>
                  <a:srgbClr val="D9A52E"/>
                </a:solidFill>
              </a:defRPr>
            </a:pPr>
            <a:r>
              <a:rPr sz="1650" b="1" i="0">
                <a:solidFill>
                  <a:srgbClr val="D9A52E"/>
                </a:solidFill>
              </a:rPr>
              <a:t>3.1×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7AD0DC7-5CED-4D0E-AEE7-0253AC79F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40055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4AA923D-6DD8-4B8E-85E7-2E260F56D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291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F7F0E5"/>
                </a:solidFill>
              </a:defRPr>
            </a:pPr>
            <a:r>
              <a:rPr sz="1575" b="0" i="0">
                <a:solidFill>
                  <a:srgbClr val="F7F0E5"/>
                </a:solidFill>
              </a:rPr>
              <a:t>Almost Christmas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C05B309-1ADA-4391-92AC-810B6624F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57725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 i="0">
                <a:solidFill>
                  <a:srgbClr val="D9A52E"/>
                </a:solidFill>
              </a:defRPr>
            </a:pPr>
            <a:r>
              <a:rPr sz="1050" b="1" i="0">
                <a:solidFill>
                  <a:srgbClr val="D9A52E"/>
                </a:solidFill>
              </a:rPr>
              <a:t>2016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93F99F6-481D-47AC-B3E5-549F45249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6291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$17.0M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C9EACCD-4A67-4A74-81B3-7EE075EAE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6291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7F0E5"/>
                </a:solidFill>
              </a:defRPr>
            </a:pPr>
            <a:r>
              <a:rPr sz="1500" b="1" i="0">
                <a:solidFill>
                  <a:srgbClr val="F7F0E5"/>
                </a:solidFill>
              </a:rPr>
              <a:t>$42.6M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F95201D-E0E5-4F56-9A69-AB53C5B6F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6291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 i="0">
                <a:solidFill>
                  <a:srgbClr val="D9A52E"/>
                </a:solidFill>
              </a:defRPr>
            </a:pPr>
            <a:r>
              <a:rPr sz="1650" b="1" i="0">
                <a:solidFill>
                  <a:srgbClr val="D9A52E"/>
                </a:solidFill>
              </a:rPr>
              <a:t>2.5×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162FA0A-B8F2-4C42-A021-F24A47DCC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08635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0B8CE27-C49A-4824-B3FF-0C3FADD1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0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These examples show audience precedent—not Wishbone financial forecasts. Worldwide box office is not producer revenue or net profit.</a:t>
            </a:r>
          </a:p>
        </p:txBody>
      </p:sp>
    </p:spTree>
    <p:extLst>
      <p:ext uri="{BB962C8B-B14F-4D97-AF65-F5344CB8AC3E}">
        <p14:creationId xmlns:p14="http://schemas.microsoft.com/office/powerpoint/2010/main" val="126975723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108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FD76BD75-F9B8-4940-89D2-4934945DA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25128A-697C-4EEB-B0C6-DB9DD97CF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E89394-EC22-4D9B-B98C-535D45650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"/>
            <a:ext cx="542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PRODUCTION PLAN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5FAA10-C802-49BE-99A6-E6768A5BF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67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 i="0">
                <a:solidFill>
                  <a:srgbClr val="B9ADA9"/>
                </a:solidFill>
              </a:defRPr>
            </a:pPr>
            <a:r>
              <a:rPr sz="675" b="1" i="0">
                <a:solidFill>
                  <a:srgbClr val="B9ADA9"/>
                </a:solidFill>
              </a:rPr>
              <a:t>FEG · FLOYD ENTERTAINMENT GROUP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707098-D53C-4420-B88A-A7CEC2912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8652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2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B68295-90CC-4900-810F-73CD16E48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81775"/>
            <a:ext cx="80486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7E7475"/>
                </a:solidFill>
              </a:defRPr>
            </a:pPr>
            <a:r>
              <a:rPr sz="600" b="1" i="0">
                <a:solidFill>
                  <a:srgbClr val="7E7475"/>
                </a:solidFill>
              </a:rPr>
              <a:t>CONFIDENTIAL DEVELOPMENT MATERIAL · ILLUSTRATIVE FINANCIAL MODEL · NO RETURN GUARANTEED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2ED011-E39B-4E58-A8C2-257119FAF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581775"/>
            <a:ext cx="2190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 i="0">
                <a:solidFill>
                  <a:srgbClr val="D9A52E"/>
                </a:solidFill>
              </a:defRPr>
            </a:pPr>
            <a:r>
              <a:rPr sz="600" b="1" i="0">
                <a:solidFill>
                  <a:srgbClr val="D9A52E"/>
                </a:solidFill>
              </a:rPr>
              <a:t>09  ·  FEGROUP.BIZ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3A6F76-205A-495F-A6B7-91C69A493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81050"/>
            <a:ext cx="11163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0" i="0">
                <a:solidFill>
                  <a:srgbClr val="F7F0E5"/>
                </a:solidFill>
              </a:defRPr>
            </a:pPr>
            <a:r>
              <a:rPr sz="2700" b="0" i="0">
                <a:solidFill>
                  <a:srgbClr val="F7F0E5"/>
                </a:solidFill>
              </a:rPr>
              <a:t>A disciplined $650,000 target protects what reaches the screen.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082A1B-A0EE-4396-9B26-1CC49E1D6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62075"/>
            <a:ext cx="933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 i="0">
                <a:solidFill>
                  <a:srgbClr val="D9A52E"/>
                </a:solidFill>
              </a:defRPr>
            </a:pPr>
            <a:r>
              <a:rPr sz="900" b="1" i="0">
                <a:solidFill>
                  <a:srgbClr val="D9A52E"/>
                </a:solidFill>
              </a:rPr>
              <a:t>DEVELOPMENT BUDGET · SUBJECT TO LOCKED SCHEDULE, CASTING, QUOTES AND FINANCING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D7388A-7AFF-4D82-9D79-920F25CB9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193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Development / preproduction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B88593-02D2-4A8D-8C0E-D198473D1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3835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99C25F-C06E-40A6-9D96-04CB9EA09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38350"/>
            <a:ext cx="2251364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91FBD9-8456-425A-B14C-9543AFDE8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99072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$40K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517157-31E4-42C6-907F-2E0BAAE82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812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Cast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9F414A-37AF-45FA-85D6-17C5623A2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40030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68B985-CD17-4A5E-A81C-782A752B4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400300"/>
            <a:ext cx="5065568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29864F-1235-4AE3-A07E-4FD85F786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35267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$90K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2DEEE0-AED8-448D-8308-56DB7DB80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432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Crew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DECD55-BDF5-414D-A6B9-5C003F98F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76225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D7B5EA-E4D7-4F58-A975-1040D578E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76225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75014C-43A2-4BA3-A8C3-6D6E1301C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71462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$110K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7864491-639C-4D37-B7D1-250275130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051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Locations / sets / dressing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1923E9-FEBD-4904-A16B-5A6244273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2420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8817A84-F8F2-4067-BF14-19AF145E7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24200"/>
            <a:ext cx="3658466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3748F3D-3DAA-4E88-8DB6-BCAF0B10A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07657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$65K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6F9F03-65FA-4933-BC65-7AE281C83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67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Camera / lighting / sound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30674AD-F966-47ED-AC42-CF21EA50B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8615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9DEBCC4-84FA-4703-8CCB-2824CC230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86150"/>
            <a:ext cx="4502727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7572F6E-1DB5-4042-ABBF-7281539D2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43852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$80K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8DCF6A1-602A-4705-850C-2F972D21E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290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Animal production / safety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9DA5B77-8DB3-416B-836B-7B144867B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4810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D75B983-9CF7-4CAA-9D64-1AA748AC4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48100"/>
            <a:ext cx="1407102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F070769-9C09-4E19-8DD6-12AA52812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80047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$25K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63EC5C3-5BB1-400B-88FE-A2D0B22F9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Wardrobe / props / art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BA41AC5-8D1C-4297-B9F7-AF2380F63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1005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2505012-0BD8-4BCF-9D89-B6A3D02EF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10050"/>
            <a:ext cx="1969943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CAB562B-FB1D-4E48-A85E-A1D20A939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16242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$35K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5DC90ED-EC61-454B-8CD8-87BC62CB0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529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Post / edit / sound / color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22B53E1-CBFF-4F9F-8854-6EAE8F669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57200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1AB413C-AB14-4D56-B2C0-A78B678D9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572000"/>
            <a:ext cx="4221307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676B5C8-7DF7-486E-BF21-73928F44B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52437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$75K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4FB07BB-1540-44EC-9614-705C54A14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149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Music / scoring / licensing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D5E3EEC-D0C5-475A-99E9-41580614E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3395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D0C5B74-20EF-4373-A15B-186B3BB32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33950"/>
            <a:ext cx="1969943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60CCE7E-794B-4BD1-A083-8B8EB5676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88632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$35K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D3B2B9B-6BCB-4792-B099-FBE410CD4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768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Insurance / legal / payroll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617E22C-1AF6-4E0C-96AA-E48E5EA1C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29590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B37BA1E-8BF8-420A-BAD1-351008A3D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295900"/>
            <a:ext cx="1407102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C17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13EB618-C1BA-489A-B65E-B8E7B0838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524827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$25K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C1D0C7B-8B27-469F-828B-01A054963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388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Publicity / festival / delivery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437D48C-147D-40F5-BCD7-4EE4D2B0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65785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F10F635-DE7B-40C6-A4A2-EDA811B52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657850"/>
            <a:ext cx="1969943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0689BB2-4993-450D-9A28-78648E8FF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561022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$35K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A31AD3C-9FAF-4F02-B677-3888C4198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B9ADA9"/>
                </a:solidFill>
              </a:defRPr>
            </a:pPr>
            <a:r>
              <a:rPr sz="1125" b="0" i="0">
                <a:solidFill>
                  <a:srgbClr val="B9ADA9"/>
                </a:solidFill>
              </a:rPr>
              <a:t>Contingency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05F9FC8-74B5-4389-A88C-EF5B85C39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6019800"/>
            <a:ext cx="6191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1A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FE2C6F3-6859-4039-928A-2F4FE94C8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6019800"/>
            <a:ext cx="1969943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9647AAA-3F31-465F-8A47-D38B01F1A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597217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 i="0">
                <a:solidFill>
                  <a:srgbClr val="F7F0E5"/>
                </a:solidFill>
              </a:defRPr>
            </a:pPr>
            <a:r>
              <a:rPr sz="1275" b="1" i="0">
                <a:solidFill>
                  <a:srgbClr val="F7F0E5"/>
                </a:solidFill>
              </a:rPr>
              <a:t>$35K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B5E3597D-9A63-4686-80C3-3223BD73E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381125"/>
            <a:ext cx="114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 i="0">
                <a:solidFill>
                  <a:srgbClr val="B9ADA9"/>
                </a:solidFill>
              </a:defRPr>
            </a:pPr>
            <a:r>
              <a:rPr sz="750" b="1" i="0">
                <a:solidFill>
                  <a:srgbClr val="B9ADA9"/>
                </a:solidFill>
              </a:rPr>
              <a:t>TARGET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AF3DEDD-05E0-4C2D-916C-676BBFFDE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562100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 i="0">
                <a:solidFill>
                  <a:srgbClr val="D9A52E"/>
                </a:solidFill>
              </a:defRPr>
            </a:pPr>
            <a:r>
              <a:rPr sz="2100" b="1" i="0">
                <a:solidFill>
                  <a:srgbClr val="D9A52E"/>
                </a:solidFill>
              </a:rPr>
              <a:t>$650K</a:t>
            </a:r>
          </a:p>
        </p:txBody>
      </p:sp>
    </p:spTree>
    <p:extLst>
      <p:ext uri="{BB962C8B-B14F-4D97-AF65-F5344CB8AC3E}">
        <p14:creationId xmlns:p14="http://schemas.microsoft.com/office/powerpoint/2010/main" val="172671685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2026-08-30T17:08:49.5220000Z</dcterms:created>
  <dcterms:modified xsi:type="dcterms:W3CDTF">2026-08-30T17:08:49.5220000Z</dcterms:modified>
</coreProperties>
</file>