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8e048aa366674140" /><Relationship Type="http://schemas.openxmlformats.org/officeDocument/2006/relationships/extended-properties" Target="/docProps/app.xml" Id="R96771661ec514c6b" /><Relationship Type="http://schemas.openxmlformats.org/officeDocument/2006/relationships/officeDocument" Target="/ppt/presentation.xml" Id="Rc4b3628130fe40bb" /></Relationships>
</file>

<file path=ppt/presentation.xml><?xml version="1.0" encoding="utf-8"?>
<p:presentation xmlns:p="http://schemas.openxmlformats.org/presentationml/2006/main">
  <p:sldMasterIdLst>
    <p:sldMasterId xmlns:r="http://schemas.openxmlformats.org/officeDocument/2006/relationships" id="2147483648" r:id="R99935f41092d46d3"/>
  </p:sldMasterIdLst>
  <p:notesMasterIdLst>
    <p:notesMasterId xmlns:r="http://schemas.openxmlformats.org/officeDocument/2006/relationships" r:id="Rfb6e80d81b7844bd"/>
  </p:notesMasterIdLst>
  <p:sldIdLst>
    <p:sldId xmlns:r="http://schemas.openxmlformats.org/officeDocument/2006/relationships" id="256" r:id="R14712e1bc1e44e98"/>
    <p:sldId xmlns:r="http://schemas.openxmlformats.org/officeDocument/2006/relationships" id="257" r:id="R4d578551599841eb"/>
    <p:sldId xmlns:r="http://schemas.openxmlformats.org/officeDocument/2006/relationships" id="258" r:id="Rb5e96570a49843cf"/>
    <p:sldId xmlns:r="http://schemas.openxmlformats.org/officeDocument/2006/relationships" id="259" r:id="R1aa06225f53d4bc0"/>
    <p:sldId xmlns:r="http://schemas.openxmlformats.org/officeDocument/2006/relationships" id="260" r:id="R796c1a652e4e455d"/>
    <p:sldId xmlns:r="http://schemas.openxmlformats.org/officeDocument/2006/relationships" id="261" r:id="R0440eb993a0849d8"/>
    <p:sldId xmlns:r="http://schemas.openxmlformats.org/officeDocument/2006/relationships" id="262" r:id="Re3e02aadea9d4342"/>
    <p:sldId xmlns:r="http://schemas.openxmlformats.org/officeDocument/2006/relationships" id="263" r:id="Raebef569eb6547b6"/>
    <p:sldId xmlns:r="http://schemas.openxmlformats.org/officeDocument/2006/relationships" id="264" r:id="Rf3088e74080b4fa3"/>
    <p:sldId xmlns:r="http://schemas.openxmlformats.org/officeDocument/2006/relationships" id="265" r:id="Re8605b386ace4e0b"/>
    <p:sldId xmlns:r="http://schemas.openxmlformats.org/officeDocument/2006/relationships" id="266" r:id="Rc3775ae28c6c4cdf"/>
    <p:sldId xmlns:r="http://schemas.openxmlformats.org/officeDocument/2006/relationships" id="267" r:id="R48475fb48a4e4f3d"/>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935ddebc31794784" /><Relationship Type="http://schemas.openxmlformats.org/officeDocument/2006/relationships/slideMaster" Target="/ppt/slideMasters/slideMaster1.xml" Id="R99935f41092d46d3" /><Relationship Type="http://schemas.openxmlformats.org/officeDocument/2006/relationships/notesMaster" Target="/ppt/notesMasters/notesMaster1.xml" Id="Rfb6e80d81b7844bd" /><Relationship Type="http://schemas.openxmlformats.org/officeDocument/2006/relationships/presProps" Target="/ppt/presProps.xml" Id="R1daac36b0b284a05" /><Relationship Type="http://schemas.openxmlformats.org/officeDocument/2006/relationships/tableStyles" Target="/ppt/tableStyles.xml" Id="Rac155795ea034379" /><Relationship Type="http://schemas.openxmlformats.org/officeDocument/2006/relationships/slide" Target="/ppt/slides/slide1.xml" Id="R14712e1bc1e44e98" /><Relationship Type="http://schemas.openxmlformats.org/officeDocument/2006/relationships/slide" Target="/ppt/slides/slide2.xml" Id="R4d578551599841eb" /><Relationship Type="http://schemas.openxmlformats.org/officeDocument/2006/relationships/slide" Target="/ppt/slides/slide3.xml" Id="Rb5e96570a49843cf" /><Relationship Type="http://schemas.openxmlformats.org/officeDocument/2006/relationships/slide" Target="/ppt/slides/slide4.xml" Id="R1aa06225f53d4bc0" /><Relationship Type="http://schemas.openxmlformats.org/officeDocument/2006/relationships/slide" Target="/ppt/slides/slide5.xml" Id="R796c1a652e4e455d" /><Relationship Type="http://schemas.openxmlformats.org/officeDocument/2006/relationships/slide" Target="/ppt/slides/slide6.xml" Id="R0440eb993a0849d8" /><Relationship Type="http://schemas.openxmlformats.org/officeDocument/2006/relationships/slide" Target="/ppt/slides/slide7.xml" Id="Re3e02aadea9d4342" /><Relationship Type="http://schemas.openxmlformats.org/officeDocument/2006/relationships/slide" Target="/ppt/slides/slide8.xml" Id="Raebef569eb6547b6" /><Relationship Type="http://schemas.openxmlformats.org/officeDocument/2006/relationships/slide" Target="/ppt/slides/slide9.xml" Id="Rf3088e74080b4fa3" /><Relationship Type="http://schemas.openxmlformats.org/officeDocument/2006/relationships/slide" Target="/ppt/slides/slide10.xml" Id="Re8605b386ace4e0b" /><Relationship Type="http://schemas.openxmlformats.org/officeDocument/2006/relationships/slide" Target="/ppt/slides/slide11.xml" Id="Rc3775ae28c6c4cdf" /><Relationship Type="http://schemas.openxmlformats.org/officeDocument/2006/relationships/slide" Target="/ppt/slides/slide12.xml" Id="R48475fb48a4e4f3d"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786f309fc8434703"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f7e3055710d54e4c" /><Relationship Type="http://schemas.openxmlformats.org/officeDocument/2006/relationships/notesMaster" Target="/ppt/notesMasters/notesMaster1.xml" Id="Rbfd744b9ebe14db4"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9c4ec35145f445fd" /><Relationship Type="http://schemas.openxmlformats.org/officeDocument/2006/relationships/notesMaster" Target="/ppt/notesMasters/notesMaster1.xml" Id="Rd776e8f906124816"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e0ed13385636457b" /><Relationship Type="http://schemas.openxmlformats.org/officeDocument/2006/relationships/notesMaster" Target="/ppt/notesMasters/notesMaster1.xml" Id="R9d6a091917b841ce"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629307ddf4c648ce" /><Relationship Type="http://schemas.openxmlformats.org/officeDocument/2006/relationships/notesMaster" Target="/ppt/notesMasters/notesMaster1.xml" Id="R53fa60b818554b93" /></Relationships>
</file>

<file path=ppt/notesSlides/_rels/notesSlide2.xml.rels>&#65279;<?xml version="1.0" encoding="utf-8"?><Relationships xmlns="http://schemas.openxmlformats.org/package/2006/relationships"><Relationship Type="http://schemas.openxmlformats.org/officeDocument/2006/relationships/slide" Target="/ppt/slides/slide2.xml" Id="Rdd1169f327fa49bf" /><Relationship Type="http://schemas.openxmlformats.org/officeDocument/2006/relationships/notesMaster" Target="/ppt/notesMasters/notesMaster1.xml" Id="R15b5db7c028b48a3" /></Relationships>
</file>

<file path=ppt/notesSlides/_rels/notesSlide3.xml.rels>&#65279;<?xml version="1.0" encoding="utf-8"?><Relationships xmlns="http://schemas.openxmlformats.org/package/2006/relationships"><Relationship Type="http://schemas.openxmlformats.org/officeDocument/2006/relationships/slide" Target="/ppt/slides/slide3.xml" Id="R8c0fe733878b40ff" /><Relationship Type="http://schemas.openxmlformats.org/officeDocument/2006/relationships/notesMaster" Target="/ppt/notesMasters/notesMaster1.xml" Id="R3d83d6ddf4ad4d16" /></Relationships>
</file>

<file path=ppt/notesSlides/_rels/notesSlide4.xml.rels>&#65279;<?xml version="1.0" encoding="utf-8"?><Relationships xmlns="http://schemas.openxmlformats.org/package/2006/relationships"><Relationship Type="http://schemas.openxmlformats.org/officeDocument/2006/relationships/slide" Target="/ppt/slides/slide4.xml" Id="R686546f8e1b84bbf" /><Relationship Type="http://schemas.openxmlformats.org/officeDocument/2006/relationships/notesMaster" Target="/ppt/notesMasters/notesMaster1.xml" Id="Rf09c08f5547a4250" /></Relationships>
</file>

<file path=ppt/notesSlides/_rels/notesSlide5.xml.rels>&#65279;<?xml version="1.0" encoding="utf-8"?><Relationships xmlns="http://schemas.openxmlformats.org/package/2006/relationships"><Relationship Type="http://schemas.openxmlformats.org/officeDocument/2006/relationships/slide" Target="/ppt/slides/slide5.xml" Id="Rfb528118e9d74877" /><Relationship Type="http://schemas.openxmlformats.org/officeDocument/2006/relationships/notesMaster" Target="/ppt/notesMasters/notesMaster1.xml" Id="R75ee2e9e97fa4c64" /></Relationships>
</file>

<file path=ppt/notesSlides/_rels/notesSlide6.xml.rels>&#65279;<?xml version="1.0" encoding="utf-8"?><Relationships xmlns="http://schemas.openxmlformats.org/package/2006/relationships"><Relationship Type="http://schemas.openxmlformats.org/officeDocument/2006/relationships/slide" Target="/ppt/slides/slide6.xml" Id="Rc71eddceeaef4242" /><Relationship Type="http://schemas.openxmlformats.org/officeDocument/2006/relationships/notesMaster" Target="/ppt/notesMasters/notesMaster1.xml" Id="R97b18f59bb614063" /></Relationships>
</file>

<file path=ppt/notesSlides/_rels/notesSlide7.xml.rels>&#65279;<?xml version="1.0" encoding="utf-8"?><Relationships xmlns="http://schemas.openxmlformats.org/package/2006/relationships"><Relationship Type="http://schemas.openxmlformats.org/officeDocument/2006/relationships/slide" Target="/ppt/slides/slide7.xml" Id="R42890fa85a6043fe" /><Relationship Type="http://schemas.openxmlformats.org/officeDocument/2006/relationships/notesMaster" Target="/ppt/notesMasters/notesMaster1.xml" Id="R761b021d5c544b3f" /></Relationships>
</file>

<file path=ppt/notesSlides/_rels/notesSlide8.xml.rels>&#65279;<?xml version="1.0" encoding="utf-8"?><Relationships xmlns="http://schemas.openxmlformats.org/package/2006/relationships"><Relationship Type="http://schemas.openxmlformats.org/officeDocument/2006/relationships/slide" Target="/ppt/slides/slide8.xml" Id="R61b95e5ba7a2415c" /><Relationship Type="http://schemas.openxmlformats.org/officeDocument/2006/relationships/notesMaster" Target="/ppt/notesMasters/notesMaster1.xml" Id="Rf6dd5144694446af" /></Relationships>
</file>

<file path=ppt/notesSlides/_rels/notesSlide9.xml.rels>&#65279;<?xml version="1.0" encoding="utf-8"?><Relationships xmlns="http://schemas.openxmlformats.org/package/2006/relationships"><Relationship Type="http://schemas.openxmlformats.org/officeDocument/2006/relationships/slide" Target="/ppt/slides/slide9.xml" Id="R75534a5bcfec4071" /><Relationship Type="http://schemas.openxmlformats.org/officeDocument/2006/relationships/notesMaster" Target="/ppt/notesMasters/notesMaster1.xml" Id="Rbad6fee7bb284d1f"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Position the film as a premium Black holiday fantasy with a music legacy, emotional stakes and franchise-ready worldbuilding.</a:t>
            </a:r>
          </a:p>
          <a:p xmlns:a="http://schemas.openxmlformats.org/drawingml/2006/main">
            <a:r>
              <a:t/>
            </a:r>
          </a:p>
          <a:p xmlns:a="http://schemas.openxmlformats.org/drawingml/2006/main">
            <a:r>
              <a:t>[Sources]</a:t>
            </a:r>
          </a:p>
          <a:p xmlns:a="http://schemas.openxmlformats.org/drawingml/2006/main">
            <a:r>
              <a:t>- READY:SJCPDF(2).pdf supplied by April Floyd</a:t>
            </a:r>
          </a:p>
          <a:p xmlns:a="http://schemas.openxmlformats.org/drawingml/2006/main">
            <a:r>
              <a:t>- Creative and casting direction supplied by April Floyd, August 2026</a:t>
            </a:r>
          </a:p>
          <a:p xmlns:a="http://schemas.openxmlformats.org/drawingml/2006/main">
            <a:r>
              <a:t>- Generated concept art: OpenAI image generation; fictional unrecognizable people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Accurate screenplay mythology: Whinfield guards the North Star and negotiates a trade that leads to the final Christmas party and elf truce.</a:t>
            </a:r>
          </a:p>
          <a:p xmlns:a="http://schemas.openxmlformats.org/drawingml/2006/main">
            <a:r>
              <a:t/>
            </a:r>
          </a:p>
          <a:p xmlns:a="http://schemas.openxmlformats.org/drawingml/2006/main">
            <a:r>
              <a:t>[Sources]</a:t>
            </a:r>
          </a:p>
          <a:p xmlns:a="http://schemas.openxmlformats.org/drawingml/2006/main">
            <a:r>
              <a:t>- READY:SJCPDF(2).pdf supplied by April Floyd</a:t>
            </a:r>
          </a:p>
          <a:p xmlns:a="http://schemas.openxmlformats.org/drawingml/2006/main">
            <a:r>
              <a:t>- Creative and casting direction supplied by April Floyd, August 2026</a:t>
            </a:r>
          </a:p>
          <a:p xmlns:a="http://schemas.openxmlformats.org/drawingml/2006/main">
            <a:r>
              <a:t>- Generated concept art: OpenAI image generation; fictional unrecognizable people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screenplay uses the North Star to freeze time and power Santa David’s journey through Nick’s family history.</a:t>
            </a:r>
          </a:p>
          <a:p xmlns:a="http://schemas.openxmlformats.org/drawingml/2006/main">
            <a:r>
              <a:t/>
            </a:r>
          </a:p>
          <a:p xmlns:a="http://schemas.openxmlformats.org/drawingml/2006/main">
            <a:r>
              <a:t>[Sources]</a:t>
            </a:r>
          </a:p>
          <a:p xmlns:a="http://schemas.openxmlformats.org/drawingml/2006/main">
            <a:r>
              <a:t>- READY:SJCPDF(2).pdf supplied by April Floyd</a:t>
            </a:r>
          </a:p>
          <a:p xmlns:a="http://schemas.openxmlformats.org/drawingml/2006/main">
            <a:r>
              <a:t>- Creative and casting direction supplied by April Floyd, August 2026</a:t>
            </a:r>
          </a:p>
          <a:p xmlns:a="http://schemas.openxmlformats.org/drawingml/2006/main">
            <a:r>
              <a:t>- Generated concept art: OpenAI image generation; fictional unrecognizable people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ending follows the screenplay: wedding, meter restored, Detroit redemption, instruments for youth and a truce celebration with Whinfield’s elves.</a:t>
            </a:r>
          </a:p>
          <a:p xmlns:a="http://schemas.openxmlformats.org/drawingml/2006/main">
            <a:r>
              <a:t/>
            </a:r>
          </a:p>
          <a:p xmlns:a="http://schemas.openxmlformats.org/drawingml/2006/main">
            <a:r>
              <a:t>[Sources]</a:t>
            </a:r>
          </a:p>
          <a:p xmlns:a="http://schemas.openxmlformats.org/drawingml/2006/main">
            <a:r>
              <a:t>- READY:SJCPDF(2).pdf supplied by April Floyd</a:t>
            </a:r>
          </a:p>
          <a:p xmlns:a="http://schemas.openxmlformats.org/drawingml/2006/main">
            <a:r>
              <a:t>- Creative and casting direction supplied by April Floyd, August 2026</a:t>
            </a:r>
          </a:p>
          <a:p xmlns:a="http://schemas.openxmlformats.org/drawingml/2006/main">
            <a:r>
              <a:t>- Generated concept art: OpenAI image generation; fictional unrecognizable people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Accurate screenplay logline: widowed Santa-musician Nick must repair belief after missed deliveries while finding love and confronting his family legacy.</a:t>
            </a:r>
          </a:p>
          <a:p xmlns:a="http://schemas.openxmlformats.org/drawingml/2006/main">
            <a:r>
              <a:t/>
            </a:r>
          </a:p>
          <a:p xmlns:a="http://schemas.openxmlformats.org/drawingml/2006/main">
            <a:r>
              <a:t>[Sources]</a:t>
            </a:r>
          </a:p>
          <a:p xmlns:a="http://schemas.openxmlformats.org/drawingml/2006/main">
            <a:r>
              <a:t>- READY:SJCPDF(2).pdf supplied by April Floyd</a:t>
            </a:r>
          </a:p>
          <a:p xmlns:a="http://schemas.openxmlformats.org/drawingml/2006/main">
            <a:r>
              <a:t>- Creative and casting direction supplied by April Floyd, August 2026</a:t>
            </a:r>
          </a:p>
          <a:p xmlns:a="http://schemas.openxmlformats.org/drawingml/2006/main">
            <a:r>
              <a:t>- Generated concept art: OpenAI image generation; fictional unrecognizable people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comparison set centers Black-led holiday ensemble films with publicly reported production budgets and theatrical grosses.</a:t>
            </a:r>
          </a:p>
          <a:p xmlns:a="http://schemas.openxmlformats.org/drawingml/2006/main">
            <a:r>
              <a:t/>
            </a:r>
          </a:p>
          <a:p xmlns:a="http://schemas.openxmlformats.org/drawingml/2006/main">
            <a:r>
              <a:t>[Sources]</a:t>
            </a:r>
          </a:p>
          <a:p xmlns:a="http://schemas.openxmlformats.org/drawingml/2006/main">
            <a:r>
              <a:t>- The Numbers — This Christmas (2007): https://www.the-numbers.com/movie/This-Christmas</a:t>
            </a:r>
          </a:p>
          <a:p xmlns:a="http://schemas.openxmlformats.org/drawingml/2006/main">
            <a:r>
              <a:t>- The Numbers — The Best Man Holiday (2013): https://www.the-numbers.com/movie/Best-Man-Holiday-The</a:t>
            </a:r>
          </a:p>
          <a:p xmlns:a="http://schemas.openxmlformats.org/drawingml/2006/main">
            <a:r>
              <a:t>- The Numbers — Almost Christmas (2016): https://www.the-numbers.com/movie/Almost-Christmas</a:t>
            </a:r>
          </a:p>
          <a:p xmlns:a="http://schemas.openxmlformats.org/drawingml/2006/main">
            <a:r>
              <a:t>- The Numbers — Tyler Perry’s A Madea Christmas (2013): https://www.the-numbers.com/movie/Tyler-Perrys-A-Madea-Christmas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is a working scenario model—not a forecast. Every input is editable when the production budget and distribution proposal are finalized.</a:t>
            </a:r>
          </a:p>
          <a:p xmlns:a="http://schemas.openxmlformats.org/drawingml/2006/main">
            <a:r>
              <a:t/>
            </a:r>
          </a:p>
          <a:p xmlns:a="http://schemas.openxmlformats.org/drawingml/2006/main">
            <a:r>
              <a:t>[Sources]</a:t>
            </a:r>
          </a:p>
          <a:p xmlns:a="http://schemas.openxmlformats.org/drawingml/2006/main">
            <a:r>
              <a:t>- Internal arithmetic based on the visible slide assumptions; prepared August 30, 2026</a:t>
            </a:r>
          </a:p>
          <a:p xmlns:a="http://schemas.openxmlformats.org/drawingml/2006/main">
            <a:r>
              <a:t>- Creative and financing direction supplied by April Floyd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Replace named perspective cast with open roles. Chris is depicted as a seven-year-old child, consistent with the screenplay and family concept. The elves are a major ensemble force, not background decoration.</a:t>
            </a:r>
          </a:p>
          <a:p xmlns:a="http://schemas.openxmlformats.org/drawingml/2006/main">
            <a:r>
              <a:t/>
            </a:r>
          </a:p>
          <a:p xmlns:a="http://schemas.openxmlformats.org/drawingml/2006/main">
            <a:r>
              <a:t>[Sources]</a:t>
            </a:r>
          </a:p>
          <a:p xmlns:a="http://schemas.openxmlformats.org/drawingml/2006/main">
            <a:r>
              <a:t>- READY:SJCPDF(2).pdf supplied by April Floyd</a:t>
            </a:r>
          </a:p>
          <a:p xmlns:a="http://schemas.openxmlformats.org/drawingml/2006/main">
            <a:r>
              <a:t>- Creative and casting direction supplied by April Floyd, August 2026</a:t>
            </a:r>
          </a:p>
          <a:p xmlns:a="http://schemas.openxmlformats.org/drawingml/2006/main">
            <a:r>
              <a:t>- Generated concept art: OpenAI image generation; fictional unrecognizable people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screenplay establishes Nick as a widowed single father and Chris as the future heir to the Santa legacy. Chris is consistently depicted as seven years old.</a:t>
            </a:r>
          </a:p>
          <a:p xmlns:a="http://schemas.openxmlformats.org/drawingml/2006/main">
            <a:r>
              <a:t/>
            </a:r>
          </a:p>
          <a:p xmlns:a="http://schemas.openxmlformats.org/drawingml/2006/main">
            <a:r>
              <a:t>[Sources]</a:t>
            </a:r>
          </a:p>
          <a:p xmlns:a="http://schemas.openxmlformats.org/drawingml/2006/main">
            <a:r>
              <a:t>- READY:SJCPDF(2).pdf supplied by April Floyd</a:t>
            </a:r>
          </a:p>
          <a:p xmlns:a="http://schemas.openxmlformats.org/drawingml/2006/main">
            <a:r>
              <a:t>- Creative and casting direction supplied by April Floyd, August 2026</a:t>
            </a:r>
          </a:p>
          <a:p xmlns:a="http://schemas.openxmlformats.org/drawingml/2006/main">
            <a:r>
              <a:t>- Generated concept art: OpenAI image generation; fictional unrecognizable people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screenplay identifies Justine as a single mother whose child’s father died, and Nick as a widower raising Chris.</a:t>
            </a:r>
          </a:p>
          <a:p xmlns:a="http://schemas.openxmlformats.org/drawingml/2006/main">
            <a:r>
              <a:t/>
            </a:r>
          </a:p>
          <a:p xmlns:a="http://schemas.openxmlformats.org/drawingml/2006/main">
            <a:r>
              <a:t>[Sources]</a:t>
            </a:r>
          </a:p>
          <a:p xmlns:a="http://schemas.openxmlformats.org/drawingml/2006/main">
            <a:r>
              <a:t>- READY:SJCPDF(2).pdf supplied by April Floyd</a:t>
            </a:r>
          </a:p>
          <a:p xmlns:a="http://schemas.openxmlformats.org/drawingml/2006/main">
            <a:r>
              <a:t>- Creative and casting direction supplied by April Floyd, August 2026</a:t>
            </a:r>
          </a:p>
          <a:p xmlns:a="http://schemas.openxmlformats.org/drawingml/2006/main">
            <a:r>
              <a:t>- Generated concept art: OpenAI image generation; fictional unrecognizable people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Credit Eddie Floyd as the creator of the film music. Emphasize the elves as active musical and comic collaborators.</a:t>
            </a:r>
          </a:p>
          <a:p xmlns:a="http://schemas.openxmlformats.org/drawingml/2006/main">
            <a:r>
              <a:t/>
            </a:r>
          </a:p>
          <a:p xmlns:a="http://schemas.openxmlformats.org/drawingml/2006/main">
            <a:r>
              <a:t>[Sources]</a:t>
            </a:r>
          </a:p>
          <a:p xmlns:a="http://schemas.openxmlformats.org/drawingml/2006/main">
            <a:r>
              <a:t>- READY:SJCPDF(2).pdf supplied by April Floyd</a:t>
            </a:r>
          </a:p>
          <a:p xmlns:a="http://schemas.openxmlformats.org/drawingml/2006/main">
            <a:r>
              <a:t>- Creative and casting direction supplied by April Floyd, August 2026</a:t>
            </a:r>
          </a:p>
          <a:p xmlns:a="http://schemas.openxmlformats.org/drawingml/2006/main">
            <a:r>
              <a:t>- Generated concept art: OpenAI image generation; fictional unrecognizable people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screenplay names it the Christmas Spirit Meter. Patty explains that Nick’s inner spirit directly controls it.</a:t>
            </a:r>
          </a:p>
          <a:p xmlns:a="http://schemas.openxmlformats.org/drawingml/2006/main">
            <a:r>
              <a:t/>
            </a:r>
          </a:p>
          <a:p xmlns:a="http://schemas.openxmlformats.org/drawingml/2006/main">
            <a:r>
              <a:t>[Sources]</a:t>
            </a:r>
          </a:p>
          <a:p xmlns:a="http://schemas.openxmlformats.org/drawingml/2006/main">
            <a:r>
              <a:t>- READY:SJCPDF(2).pdf supplied by April Floyd</a:t>
            </a:r>
          </a:p>
          <a:p xmlns:a="http://schemas.openxmlformats.org/drawingml/2006/main">
            <a:r>
              <a:t>- Creative and casting direction supplied by April Floyd, August 2026</a:t>
            </a:r>
          </a:p>
          <a:p xmlns:a="http://schemas.openxmlformats.org/drawingml/2006/main">
            <a:r>
              <a:t>- Generated concept art: OpenAI image generation; fictional unrecognizable people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024fd7ac3c4d4429"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5e10534db24f469c" /><Relationship Type="http://schemas.openxmlformats.org/officeDocument/2006/relationships/slideLayout" Target="/ppt/slideLayouts/slideLayout1.xml" Id="Rc453a256bc5d4562"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c453a256bc5d4562"/>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d2bde87f636d41c1" /><Relationship Type="http://schemas.openxmlformats.org/officeDocument/2006/relationships/image" Target="/ppt/media/image.png" Id="R577ef359ab4c4bce" /><Relationship Type="http://schemas.openxmlformats.org/officeDocument/2006/relationships/notesSlide" Target="/ppt/notesSlides/notesSlide1.xml" Id="Ra0710e1117df4e6a"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7919856600264417" /><Relationship Type="http://schemas.openxmlformats.org/officeDocument/2006/relationships/image" Target="/ppt/media/image10.png" Id="Rf3cd7e7b41d341bf" /><Relationship Type="http://schemas.openxmlformats.org/officeDocument/2006/relationships/notesSlide" Target="/ppt/notesSlides/notesSlide10.xml" Id="R265fd2f7d9f24b1f"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8821eebdaa2e4e06" /><Relationship Type="http://schemas.openxmlformats.org/officeDocument/2006/relationships/image" Target="/ppt/media/image11.png" Id="R3df5b61a56fa403c" /><Relationship Type="http://schemas.openxmlformats.org/officeDocument/2006/relationships/notesSlide" Target="/ppt/notesSlides/notesSlide11.xml" Id="R294fd2502f1b4c24"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c8f14901055f4213" /><Relationship Type="http://schemas.openxmlformats.org/officeDocument/2006/relationships/image" Target="/ppt/media/image12.png" Id="Rff277bdc1e0a4768" /><Relationship Type="http://schemas.openxmlformats.org/officeDocument/2006/relationships/notesSlide" Target="/ppt/notesSlides/notesSlide12.xml" Id="Rc896e9fd19bc4e22"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7e22308ba02d4235" /><Relationship Type="http://schemas.openxmlformats.org/officeDocument/2006/relationships/image" Target="/ppt/media/image2.png" Id="R1087c92fc993454d" /><Relationship Type="http://schemas.openxmlformats.org/officeDocument/2006/relationships/notesSlide" Target="/ppt/notesSlides/notesSlide2.xml" Id="Raca1bf1019b743a8"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02b613b36e0548e5" /><Relationship Type="http://schemas.openxmlformats.org/officeDocument/2006/relationships/notesSlide" Target="/ppt/notesSlides/notesSlide3.xml" Id="R91a86536e1be4129"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b58c02d81d554cfd" /><Relationship Type="http://schemas.openxmlformats.org/officeDocument/2006/relationships/notesSlide" Target="/ppt/notesSlides/notesSlide4.xml" Id="R325538e1f9c54ff0"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1b445a62fca04419" /><Relationship Type="http://schemas.openxmlformats.org/officeDocument/2006/relationships/image" Target="/ppt/media/image3.png" Id="R7a90f50cf626421a" /><Relationship Type="http://schemas.openxmlformats.org/officeDocument/2006/relationships/notesSlide" Target="/ppt/notesSlides/notesSlide5.xml" Id="Rf67e02963d494e6f"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c07dc66c38fc4ced" /><Relationship Type="http://schemas.openxmlformats.org/officeDocument/2006/relationships/image" Target="/ppt/media/image4.png" Id="R0bde9ee857ad4af7" /><Relationship Type="http://schemas.openxmlformats.org/officeDocument/2006/relationships/image" Target="/ppt/media/image5.png" Id="Reb4aeee74b7d43f2" /><Relationship Type="http://schemas.openxmlformats.org/officeDocument/2006/relationships/notesSlide" Target="/ppt/notesSlides/notesSlide6.xml" Id="Rdf9c82843fac4e76"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072137c652004913" /><Relationship Type="http://schemas.openxmlformats.org/officeDocument/2006/relationships/image" Target="/ppt/media/image6.png" Id="R49a26dc3e7ae4cdd" /><Relationship Type="http://schemas.openxmlformats.org/officeDocument/2006/relationships/image" Target="/ppt/media/image7.png" Id="Rfcdfd3caeb17434e" /><Relationship Type="http://schemas.openxmlformats.org/officeDocument/2006/relationships/notesSlide" Target="/ppt/notesSlides/notesSlide7.xml" Id="R2bd9c0d7d58b4bdf"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893200710d234ca0" /><Relationship Type="http://schemas.openxmlformats.org/officeDocument/2006/relationships/image" Target="/ppt/media/image8.png" Id="R7ae6415d0c0e460f" /><Relationship Type="http://schemas.openxmlformats.org/officeDocument/2006/relationships/notesSlide" Target="/ppt/notesSlides/notesSlide8.xml" Id="R2146810f847946e6"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3badac39b80047e1" /><Relationship Type="http://schemas.openxmlformats.org/officeDocument/2006/relationships/image" Target="/ppt/media/image9.png" Id="Rabbf01c1d554461a" /><Relationship Type="http://schemas.openxmlformats.org/officeDocument/2006/relationships/notesSlide" Target="/ppt/notesSlides/notesSlide9.xml" Id="R1eb1021386ba4dda" /></Relationships>
</file>

<file path=ppt/slides/slide1.xml><?xml version="1.0" encoding="utf-8"?>
<p:sld xmlns:p="http://schemas.openxmlformats.org/presentationml/2006/main">
  <p:cSld>
    <p:bg>
      <p:bgPr>
        <a:solidFill xmlns:a="http://schemas.openxmlformats.org/drawingml/2006/main">
          <a:srgbClr val="070708"/>
        </a:solidFill>
      </p:bgPr>
    </p:bg>
    <p:spTree>
      <p:nvGrpSpPr>
        <p:cNvPr id="1" name=""/>
        <p:cNvGrpSpPr/>
        <p:nvPr/>
      </p:nvGrpSpPr>
      <p:grpSpPr>
        <a:xfrm xmlns:a="http://schemas.openxmlformats.org/drawingml/2006/main"/>
      </p:grpSpPr>
      <p:pic>
        <p:nvPicPr>
          <p:cNvPr id="13" name=""/>
          <p:cNvPicPr>
            <a:picLocks xmlns:a="http://schemas.openxmlformats.org/drawingml/2006/main" noChangeAspect="1"/>
          </p:cNvPicPr>
          <p:nvPr/>
        </p:nvPicPr>
        <p:blipFill>
          <a:blip xmlns:r="http://schemas.openxmlformats.org/officeDocument/2006/relationships" xmlns:a="http://schemas.openxmlformats.org/drawingml/2006/main" r:embed="R577ef359ab4c4bce"/>
          <a:srcRect xmlns:a="http://schemas.openxmlformats.org/drawingml/2006/main" l="24987" t="0" r="24987" b="0"/>
          <a:stretch xmlns:a="http://schemas.openxmlformats.org/drawingml/2006/main">
            <a:fillRect l="0" t="0" r="0" b="0"/>
          </a:stretch>
        </p:blipFill>
        <p:spPr>
          <a:xfrm xmlns:a="http://schemas.openxmlformats.org/drawingml/2006/main">
            <a:off x="6096000" y="0"/>
            <a:ext cx="6096000" cy="68580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5D90ECBA-B87A-4BF6-A9EC-71EFFE1363CB}"/>
              </a:ext>
            </a:extLst>
          </p:cNvPr>
          <p:cNvSpPr>
            <a:spLocks xmlns:a="http://schemas.openxmlformats.org/drawingml/2006/main" noGrp="1"/>
          </p:cNvSpPr>
          <p:nvPr/>
        </p:nvSpPr>
        <p:spPr>
          <a:xfrm xmlns:a="http://schemas.openxmlformats.org/drawingml/2006/main">
            <a:off x="0" y="0"/>
            <a:ext cx="6096000" cy="6858000"/>
          </a:xfrm>
          <a:prstGeom xmlns:a="http://schemas.openxmlformats.org/drawingml/2006/main" prst="rect">
            <a:avLst/>
          </a:prstGeom>
          <a:solidFill xmlns:a="http://schemas.openxmlformats.org/drawingml/2006/main">
            <a:srgbClr val="070708"/>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41A5E941-27E3-4F99-9DB6-157A49C972D8}"/>
              </a:ext>
            </a:extLst>
          </p:cNvPr>
          <p:cNvSpPr>
            <a:spLocks xmlns:a="http://schemas.openxmlformats.org/drawingml/2006/main" noGrp="1"/>
          </p:cNvSpPr>
          <p:nvPr/>
        </p:nvSpPr>
        <p:spPr>
          <a:xfrm xmlns:a="http://schemas.openxmlformats.org/drawingml/2006/main">
            <a:off x="552450" y="514350"/>
            <a:ext cx="1123950" cy="38100"/>
          </a:xfrm>
          <a:prstGeom xmlns:a="http://schemas.openxmlformats.org/drawingml/2006/main" prst="rect">
            <a:avLst/>
          </a:prstGeom>
          <a:solidFill xmlns:a="http://schemas.openxmlformats.org/drawingml/2006/main">
            <a:srgbClr val="D9AE47"/>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70542306-D736-4491-965C-78DD1F1ADDCA}"/>
              </a:ext>
            </a:extLst>
          </p:cNvPr>
          <p:cNvSpPr>
            <a:spLocks xmlns:a="http://schemas.openxmlformats.org/drawingml/2006/main" noGrp="1"/>
          </p:cNvSpPr>
          <p:nvPr/>
        </p:nvSpPr>
        <p:spPr>
          <a:xfrm xmlns:a="http://schemas.openxmlformats.org/drawingml/2006/main">
            <a:off x="552450" y="685800"/>
            <a:ext cx="4762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825" b="1" i="0">
                <a:solidFill>
                  <a:srgbClr val="D9AE47"/>
                </a:solidFill>
              </a:defRPr>
            </a:pPr>
            <a:r>
              <a:rPr sz="825" b="1" i="0">
                <a:solidFill>
                  <a:srgbClr val="D9AE47"/>
                </a:solidFill>
              </a:rPr>
              <a:t>FEG · FLOYD ENTERTAINMENT GROUP</a:t>
            </a:r>
          </a:p>
        </p:txBody>
      </p:sp>
      <p:sp>
        <p:nvSpPr>
          <p:cNvPr id="5" name="">
            <a:extLst xmlns:a="http://schemas.openxmlformats.org/drawingml/2006/main">
              <a:ext uri="{FF2B5EF4-FFF2-40B4-BE49-F238E27FC236}">
                <a16:creationId xmlns:a16="http://schemas.microsoft.com/office/drawing/2014/main" id="{59DE509A-0D0D-4723-A511-01C7219496B6}"/>
              </a:ext>
            </a:extLst>
          </p:cNvPr>
          <p:cNvSpPr>
            <a:spLocks xmlns:a="http://schemas.openxmlformats.org/drawingml/2006/main" noGrp="1"/>
          </p:cNvSpPr>
          <p:nvPr/>
        </p:nvSpPr>
        <p:spPr>
          <a:xfrm xmlns:a="http://schemas.openxmlformats.org/drawingml/2006/main">
            <a:off x="552450" y="1143000"/>
            <a:ext cx="4953000" cy="2238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3975" b="0" i="0">
                <a:solidFill>
                  <a:srgbClr val="F8F2E9"/>
                </a:solidFill>
              </a:defRPr>
            </a:pPr>
            <a:r>
              <a:rPr sz="3975" b="0" i="0">
                <a:solidFill>
                  <a:srgbClr val="F8F2E9"/>
                </a:solidFill>
              </a:rPr>
              <a:t>A SLAMMIN’</a:t>
            </a:r>
          </a:p>
          <a:p xmlns:a="http://schemas.openxmlformats.org/drawingml/2006/main">
            <a:pPr>
              <a:defRPr sz="3975" b="0" i="0">
                <a:solidFill>
                  <a:srgbClr val="F8F2E9"/>
                </a:solidFill>
              </a:defRPr>
            </a:pPr>
            <a:r>
              <a:rPr sz="3975" b="0" i="0">
                <a:solidFill>
                  <a:srgbClr val="F8F2E9"/>
                </a:solidFill>
              </a:rPr>
              <a:t>JAMMIN’</a:t>
            </a:r>
          </a:p>
          <a:p xmlns:a="http://schemas.openxmlformats.org/drawingml/2006/main">
            <a:pPr>
              <a:defRPr sz="3975" b="0" i="0">
                <a:solidFill>
                  <a:srgbClr val="F8F2E9"/>
                </a:solidFill>
              </a:defRPr>
            </a:pPr>
            <a:r>
              <a:rPr sz="3975" b="0" i="0">
                <a:solidFill>
                  <a:srgbClr val="F8F2E9"/>
                </a:solidFill>
              </a:rPr>
              <a:t>CHRISTMAS</a:t>
            </a:r>
          </a:p>
        </p:txBody>
      </p:sp>
      <p:sp>
        <p:nvSpPr>
          <p:cNvPr id="6" name="">
            <a:extLst xmlns:a="http://schemas.openxmlformats.org/drawingml/2006/main">
              <a:ext uri="{FF2B5EF4-FFF2-40B4-BE49-F238E27FC236}">
                <a16:creationId xmlns:a16="http://schemas.microsoft.com/office/drawing/2014/main" id="{8C07756B-C58F-45FF-B038-EAB3EEB80161}"/>
              </a:ext>
            </a:extLst>
          </p:cNvPr>
          <p:cNvSpPr>
            <a:spLocks xmlns:a="http://schemas.openxmlformats.org/drawingml/2006/main" noGrp="1"/>
          </p:cNvSpPr>
          <p:nvPr/>
        </p:nvSpPr>
        <p:spPr>
          <a:xfrm xmlns:a="http://schemas.openxmlformats.org/drawingml/2006/main">
            <a:off x="571500" y="3609975"/>
            <a:ext cx="4953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i="0">
                <a:solidFill>
                  <a:srgbClr val="D9AE47"/>
                </a:solidFill>
              </a:defRPr>
            </a:pPr>
            <a:r>
              <a:rPr sz="1125" b="1" i="0">
                <a:solidFill>
                  <a:srgbClr val="D9AE47"/>
                </a:solidFill>
              </a:rPr>
              <a:t>A MUSICAL HOLIDAY FANTASY WITH SOUL</a:t>
            </a:r>
          </a:p>
        </p:txBody>
      </p:sp>
      <p:sp>
        <p:nvSpPr>
          <p:cNvPr id="7" name="">
            <a:extLst xmlns:a="http://schemas.openxmlformats.org/drawingml/2006/main">
              <a:ext uri="{FF2B5EF4-FFF2-40B4-BE49-F238E27FC236}">
                <a16:creationId xmlns:a16="http://schemas.microsoft.com/office/drawing/2014/main" id="{9A84B11F-4E67-4D63-983B-732DDE5B7128}"/>
              </a:ext>
            </a:extLst>
          </p:cNvPr>
          <p:cNvSpPr>
            <a:spLocks xmlns:a="http://schemas.openxmlformats.org/drawingml/2006/main" noGrp="1"/>
          </p:cNvSpPr>
          <p:nvPr/>
        </p:nvSpPr>
        <p:spPr>
          <a:xfrm xmlns:a="http://schemas.openxmlformats.org/drawingml/2006/main">
            <a:off x="571500" y="4048125"/>
            <a:ext cx="4810125"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800" b="0" i="0">
                <a:solidFill>
                  <a:srgbClr val="F8F2E9"/>
                </a:solidFill>
              </a:defRPr>
            </a:pPr>
            <a:r>
              <a:rPr sz="1800" b="0" i="0">
                <a:solidFill>
                  <a:srgbClr val="F8F2E9"/>
                </a:solidFill>
              </a:rPr>
              <a:t>One man. Two lives. One Christmas that must find its spirit again.</a:t>
            </a:r>
          </a:p>
        </p:txBody>
      </p:sp>
      <p:sp>
        <p:nvSpPr>
          <p:cNvPr id="8" name="">
            <a:extLst xmlns:a="http://schemas.openxmlformats.org/drawingml/2006/main">
              <a:ext uri="{FF2B5EF4-FFF2-40B4-BE49-F238E27FC236}">
                <a16:creationId xmlns:a16="http://schemas.microsoft.com/office/drawing/2014/main" id="{5A888415-779D-4165-AC5A-0B4C2DDC9E27}"/>
              </a:ext>
            </a:extLst>
          </p:cNvPr>
          <p:cNvSpPr>
            <a:spLocks xmlns:a="http://schemas.openxmlformats.org/drawingml/2006/main" noGrp="1"/>
          </p:cNvSpPr>
          <p:nvPr/>
        </p:nvSpPr>
        <p:spPr>
          <a:xfrm xmlns:a="http://schemas.openxmlformats.org/drawingml/2006/main">
            <a:off x="571500" y="5095875"/>
            <a:ext cx="4810125"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050" b="1" i="0">
                <a:solidFill>
                  <a:srgbClr val="C7C1B8"/>
                </a:solidFill>
              </a:defRPr>
            </a:pPr>
            <a:r>
              <a:rPr sz="1050" b="1" i="0">
                <a:solidFill>
                  <a:srgbClr val="C7C1B8"/>
                </a:solidFill>
              </a:rPr>
              <a:t>Written by April Floyd &amp; Eddie Floyd Jr.</a:t>
            </a:r>
          </a:p>
          <a:p xmlns:a="http://schemas.openxmlformats.org/drawingml/2006/main">
            <a:pPr>
              <a:defRPr sz="1050" b="1" i="0">
                <a:solidFill>
                  <a:srgbClr val="C7C1B8"/>
                </a:solidFill>
              </a:defRPr>
            </a:pPr>
            <a:r>
              <a:rPr sz="1050" b="1" i="0">
                <a:solidFill>
                  <a:srgbClr val="C7C1B8"/>
                </a:solidFill>
              </a:rPr>
              <a:t>Original music created by iconic soul legend Eddie Floyd</a:t>
            </a:r>
          </a:p>
        </p:txBody>
      </p:sp>
      <p:sp>
        <p:nvSpPr>
          <p:cNvPr id="9" name="">
            <a:extLst xmlns:a="http://schemas.openxmlformats.org/drawingml/2006/main">
              <a:ext uri="{FF2B5EF4-FFF2-40B4-BE49-F238E27FC236}">
                <a16:creationId xmlns:a16="http://schemas.microsoft.com/office/drawing/2014/main" id="{675DBAAC-706E-4D5E-B949-55F9A5DA506F}"/>
              </a:ext>
            </a:extLst>
          </p:cNvPr>
          <p:cNvSpPr>
            <a:spLocks xmlns:a="http://schemas.openxmlformats.org/drawingml/2006/main" noGrp="1"/>
          </p:cNvSpPr>
          <p:nvPr/>
        </p:nvSpPr>
        <p:spPr>
          <a:xfrm xmlns:a="http://schemas.openxmlformats.org/drawingml/2006/main">
            <a:off x="571500" y="5791200"/>
            <a:ext cx="4810125"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050" b="0" i="0">
                <a:solidFill>
                  <a:srgbClr val="F8F2E9"/>
                </a:solidFill>
              </a:defRPr>
            </a:pPr>
            <a:r>
              <a:rPr sz="1050" b="0" i="0">
                <a:solidFill>
                  <a:srgbClr val="F8F2E9"/>
                </a:solidFill>
              </a:rPr>
              <a:t>Seeking executive producers · directors · financing · distribution partners</a:t>
            </a:r>
          </a:p>
        </p:txBody>
      </p:sp>
      <p:sp>
        <p:nvSpPr>
          <p:cNvPr id="10" name="">
            <a:extLst xmlns:a="http://schemas.openxmlformats.org/drawingml/2006/main">
              <a:ext uri="{FF2B5EF4-FFF2-40B4-BE49-F238E27FC236}">
                <a16:creationId xmlns:a16="http://schemas.microsoft.com/office/drawing/2014/main" id="{68F814D8-13D4-4380-8A55-163734DE5493}"/>
              </a:ext>
            </a:extLst>
          </p:cNvPr>
          <p:cNvSpPr>
            <a:spLocks xmlns:a="http://schemas.openxmlformats.org/drawingml/2006/main" noGrp="1"/>
          </p:cNvSpPr>
          <p:nvPr/>
        </p:nvSpPr>
        <p:spPr>
          <a:xfrm xmlns:a="http://schemas.openxmlformats.org/drawingml/2006/main">
            <a:off x="514350" y="6486525"/>
            <a:ext cx="11163300" cy="9525"/>
          </a:xfrm>
          <a:prstGeom xmlns:a="http://schemas.openxmlformats.org/drawingml/2006/main" prst="rect">
            <a:avLst/>
          </a:prstGeom>
          <a:solidFill xmlns:a="http://schemas.openxmlformats.org/drawingml/2006/main">
            <a:srgbClr val="3B3430"/>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7F7E57DE-BEF2-451F-8A0C-846439BAC278}"/>
              </a:ext>
            </a:extLst>
          </p:cNvPr>
          <p:cNvSpPr>
            <a:spLocks xmlns:a="http://schemas.openxmlformats.org/drawingml/2006/main" noGrp="1"/>
          </p:cNvSpPr>
          <p:nvPr/>
        </p:nvSpPr>
        <p:spPr>
          <a:xfrm xmlns:a="http://schemas.openxmlformats.org/drawingml/2006/main">
            <a:off x="514350" y="6572250"/>
            <a:ext cx="72390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600" b="1" i="0">
                <a:solidFill>
                  <a:srgbClr val="817A73"/>
                </a:solidFill>
              </a:defRPr>
            </a:pPr>
            <a:r>
              <a:rPr sz="600" b="1" i="0">
                <a:solidFill>
                  <a:srgbClr val="817A73"/>
                </a:solidFill>
              </a:rPr>
              <a:t>CONFIDENTIAL DEVELOPMENT MATERIAL · CONCEPT ART · NO PERFORMERS ATTACHED</a:t>
            </a:r>
          </a:p>
        </p:txBody>
      </p:sp>
      <p:sp>
        <p:nvSpPr>
          <p:cNvPr id="12" name="">
            <a:extLst xmlns:a="http://schemas.openxmlformats.org/drawingml/2006/main">
              <a:ext uri="{FF2B5EF4-FFF2-40B4-BE49-F238E27FC236}">
                <a16:creationId xmlns:a16="http://schemas.microsoft.com/office/drawing/2014/main" id="{51D7CDE8-C986-4C74-AAB9-77641775FBBE}"/>
              </a:ext>
            </a:extLst>
          </p:cNvPr>
          <p:cNvSpPr>
            <a:spLocks xmlns:a="http://schemas.openxmlformats.org/drawingml/2006/main" noGrp="1"/>
          </p:cNvSpPr>
          <p:nvPr/>
        </p:nvSpPr>
        <p:spPr>
          <a:xfrm xmlns:a="http://schemas.openxmlformats.org/drawingml/2006/main">
            <a:off x="9525000" y="6572250"/>
            <a:ext cx="21526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600" b="1" i="0">
                <a:solidFill>
                  <a:srgbClr val="D9AE47"/>
                </a:solidFill>
              </a:defRPr>
            </a:pPr>
            <a:r>
              <a:rPr sz="600" b="1" i="0">
                <a:solidFill>
                  <a:srgbClr val="D9AE47"/>
                </a:solidFill>
              </a:rPr>
              <a:t>01  ·  FEGROUP.BIZ</a:t>
            </a:r>
          </a:p>
        </p:txBody>
      </p:sp>
    </p:spTree>
    <p:extLst>
      <p:ext uri="{BB962C8B-B14F-4D97-AF65-F5344CB8AC3E}">
        <p14:creationId xmlns:p14="http://schemas.microsoft.com/office/powerpoint/2010/main" val="923735075"/>
      </p:ext>
    </p:extLst>
  </p:cSld>
</p:sld>
</file>

<file path=ppt/slides/slide10.xml><?xml version="1.0" encoding="utf-8"?>
<p:sld xmlns:p="http://schemas.openxmlformats.org/presentationml/2006/main">
  <p:cSld>
    <p:bg>
      <p:bgPr>
        <a:solidFill xmlns:a="http://schemas.openxmlformats.org/drawingml/2006/main">
          <a:srgbClr val="070708"/>
        </a:solidFill>
      </p:bgPr>
    </p:bg>
    <p:spTree>
      <p:nvGrpSpPr>
        <p:cNvPr id="1" name=""/>
        <p:cNvGrpSpPr/>
        <p:nvPr/>
      </p:nvGrpSpPr>
      <p:grpSpPr>
        <a:xfrm xmlns:a="http://schemas.openxmlformats.org/drawingml/2006/main"/>
      </p:grpSpPr>
      <p:sp>
        <p:nvSpPr>
          <p:cNvPr id="15" name="">
            <a:extLst xmlns:a="http://schemas.openxmlformats.org/drawingml/2006/main">
              <a:ext uri="{FF2B5EF4-FFF2-40B4-BE49-F238E27FC236}">
                <a16:creationId xmlns:a16="http://schemas.microsoft.com/office/drawing/2014/main" id="{F195FE8B-A927-40D6-8813-698BA4178720}"/>
              </a:ext>
            </a:extLst>
          </p:cNvPr>
          <p:cNvSpPr>
            <a:spLocks xmlns:a="http://schemas.openxmlformats.org/drawingml/2006/main" noGrp="1"/>
          </p:cNvSpPr>
          <p:nvPr/>
        </p:nvSpPr>
        <p:spPr>
          <a:xfrm xmlns:a="http://schemas.openxmlformats.org/drawingml/2006/main">
            <a:off x="514350" y="276225"/>
            <a:ext cx="4191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900" b="1" i="0">
                <a:solidFill>
                  <a:srgbClr val="D9AE47"/>
                </a:solidFill>
              </a:defRPr>
            </a:pPr>
            <a:r>
              <a:rPr sz="900" b="1" i="0">
                <a:solidFill>
                  <a:srgbClr val="D9AE47"/>
                </a:solidFill>
              </a:rPr>
              <a:t>10</a:t>
            </a:r>
          </a:p>
        </p:txBody>
      </p:sp>
      <p:sp>
        <p:nvSpPr>
          <p:cNvPr id="2" name="">
            <a:extLst xmlns:a="http://schemas.openxmlformats.org/drawingml/2006/main">
              <a:ext uri="{FF2B5EF4-FFF2-40B4-BE49-F238E27FC236}">
                <a16:creationId xmlns:a16="http://schemas.microsoft.com/office/drawing/2014/main" id="{63B4EA1A-DBAB-4EC2-A2B6-B84C44953269}"/>
              </a:ext>
            </a:extLst>
          </p:cNvPr>
          <p:cNvSpPr>
            <a:spLocks xmlns:a="http://schemas.openxmlformats.org/drawingml/2006/main" noGrp="1"/>
          </p:cNvSpPr>
          <p:nvPr/>
        </p:nvSpPr>
        <p:spPr>
          <a:xfrm xmlns:a="http://schemas.openxmlformats.org/drawingml/2006/main">
            <a:off x="1009650" y="381000"/>
            <a:ext cx="476250" cy="19050"/>
          </a:xfrm>
          <a:prstGeom xmlns:a="http://schemas.openxmlformats.org/drawingml/2006/main" prst="rect">
            <a:avLst/>
          </a:prstGeom>
          <a:solidFill xmlns:a="http://schemas.openxmlformats.org/drawingml/2006/main">
            <a:srgbClr val="7B1028"/>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C9995F7A-18D3-460A-9677-F58A27A916ED}"/>
              </a:ext>
            </a:extLst>
          </p:cNvPr>
          <p:cNvSpPr>
            <a:spLocks xmlns:a="http://schemas.openxmlformats.org/drawingml/2006/main" noGrp="1"/>
          </p:cNvSpPr>
          <p:nvPr/>
        </p:nvSpPr>
        <p:spPr>
          <a:xfrm xmlns:a="http://schemas.openxmlformats.org/drawingml/2006/main">
            <a:off x="1619250" y="276225"/>
            <a:ext cx="4762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750" b="1" i="0">
                <a:solidFill>
                  <a:srgbClr val="C7C1B8"/>
                </a:solidFill>
              </a:defRPr>
            </a:pPr>
            <a:r>
              <a:rPr sz="750" b="1" i="0">
                <a:solidFill>
                  <a:srgbClr val="C7C1B8"/>
                </a:solidFill>
              </a:rPr>
              <a:t>NORTH STAR MYTHOLOGY</a:t>
            </a:r>
          </a:p>
        </p:txBody>
      </p:sp>
      <p:sp>
        <p:nvSpPr>
          <p:cNvPr id="4" name="">
            <a:extLst xmlns:a="http://schemas.openxmlformats.org/drawingml/2006/main">
              <a:ext uri="{FF2B5EF4-FFF2-40B4-BE49-F238E27FC236}">
                <a16:creationId xmlns:a16="http://schemas.microsoft.com/office/drawing/2014/main" id="{E12DBCAF-7CF3-412F-9399-0B5809B5F8DE}"/>
              </a:ext>
            </a:extLst>
          </p:cNvPr>
          <p:cNvSpPr>
            <a:spLocks xmlns:a="http://schemas.openxmlformats.org/drawingml/2006/main" noGrp="1"/>
          </p:cNvSpPr>
          <p:nvPr/>
        </p:nvSpPr>
        <p:spPr>
          <a:xfrm xmlns:a="http://schemas.openxmlformats.org/drawingml/2006/main">
            <a:off x="8572500" y="276225"/>
            <a:ext cx="31051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675" b="1" i="0">
                <a:solidFill>
                  <a:srgbClr val="C7C1B8"/>
                </a:solidFill>
              </a:defRPr>
            </a:pPr>
            <a:r>
              <a:rPr sz="675" b="1" i="0">
                <a:solidFill>
                  <a:srgbClr val="C7C1B8"/>
                </a:solidFill>
              </a:rPr>
              <a:t>FEG · FLOYD ENTERTAINMENT GROUP</a:t>
            </a:r>
          </a:p>
        </p:txBody>
      </p:sp>
      <p:sp>
        <p:nvSpPr>
          <p:cNvPr id="5" name="">
            <a:extLst xmlns:a="http://schemas.openxmlformats.org/drawingml/2006/main">
              <a:ext uri="{FF2B5EF4-FFF2-40B4-BE49-F238E27FC236}">
                <a16:creationId xmlns:a16="http://schemas.microsoft.com/office/drawing/2014/main" id="{8BE6E650-54B2-4F50-9EA3-3B22790AC769}"/>
              </a:ext>
            </a:extLst>
          </p:cNvPr>
          <p:cNvSpPr>
            <a:spLocks xmlns:a="http://schemas.openxmlformats.org/drawingml/2006/main" noGrp="1"/>
          </p:cNvSpPr>
          <p:nvPr/>
        </p:nvSpPr>
        <p:spPr>
          <a:xfrm xmlns:a="http://schemas.openxmlformats.org/drawingml/2006/main">
            <a:off x="514350" y="6486525"/>
            <a:ext cx="11163300" cy="9525"/>
          </a:xfrm>
          <a:prstGeom xmlns:a="http://schemas.openxmlformats.org/drawingml/2006/main" prst="rect">
            <a:avLst/>
          </a:prstGeom>
          <a:solidFill xmlns:a="http://schemas.openxmlformats.org/drawingml/2006/main">
            <a:srgbClr val="3B3430"/>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93EF8A08-2B8D-4830-B272-5AE195D9761C}"/>
              </a:ext>
            </a:extLst>
          </p:cNvPr>
          <p:cNvSpPr>
            <a:spLocks xmlns:a="http://schemas.openxmlformats.org/drawingml/2006/main" noGrp="1"/>
          </p:cNvSpPr>
          <p:nvPr/>
        </p:nvSpPr>
        <p:spPr>
          <a:xfrm xmlns:a="http://schemas.openxmlformats.org/drawingml/2006/main">
            <a:off x="514350" y="6572250"/>
            <a:ext cx="72390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600" b="1" i="0">
                <a:solidFill>
                  <a:srgbClr val="817A73"/>
                </a:solidFill>
              </a:defRPr>
            </a:pPr>
            <a:r>
              <a:rPr sz="600" b="1" i="0">
                <a:solidFill>
                  <a:srgbClr val="817A73"/>
                </a:solidFill>
              </a:rPr>
              <a:t>CONFIDENTIAL DEVELOPMENT MATERIAL · CONCEPT ART · NO PERFORMERS ATTACHED</a:t>
            </a:r>
          </a:p>
        </p:txBody>
      </p:sp>
      <p:sp>
        <p:nvSpPr>
          <p:cNvPr id="7" name="">
            <a:extLst xmlns:a="http://schemas.openxmlformats.org/drawingml/2006/main">
              <a:ext uri="{FF2B5EF4-FFF2-40B4-BE49-F238E27FC236}">
                <a16:creationId xmlns:a16="http://schemas.microsoft.com/office/drawing/2014/main" id="{85BB5D35-7175-4AF8-8B86-D0C7602B15AC}"/>
              </a:ext>
            </a:extLst>
          </p:cNvPr>
          <p:cNvSpPr>
            <a:spLocks xmlns:a="http://schemas.openxmlformats.org/drawingml/2006/main" noGrp="1"/>
          </p:cNvSpPr>
          <p:nvPr/>
        </p:nvSpPr>
        <p:spPr>
          <a:xfrm xmlns:a="http://schemas.openxmlformats.org/drawingml/2006/main">
            <a:off x="9525000" y="6572250"/>
            <a:ext cx="21526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600" b="1" i="0">
                <a:solidFill>
                  <a:srgbClr val="D9AE47"/>
                </a:solidFill>
              </a:defRPr>
            </a:pPr>
            <a:r>
              <a:rPr sz="600" b="1" i="0">
                <a:solidFill>
                  <a:srgbClr val="D9AE47"/>
                </a:solidFill>
              </a:rPr>
              <a:t>10  ·  FEGROUP.BIZ</a:t>
            </a:r>
          </a:p>
        </p:txBody>
      </p:sp>
      <p:pic>
        <p:nvPicPr>
          <p:cNvPr id="22" name=""/>
          <p:cNvPicPr>
            <a:picLocks xmlns:a="http://schemas.openxmlformats.org/drawingml/2006/main" noChangeAspect="1"/>
          </p:cNvPicPr>
          <p:nvPr/>
        </p:nvPicPr>
        <p:blipFill>
          <a:blip xmlns:r="http://schemas.openxmlformats.org/officeDocument/2006/relationships" xmlns:a="http://schemas.openxmlformats.org/drawingml/2006/main" r:embed="Rf3cd7e7b41d341bf"/>
          <a:srcRect xmlns:a="http://schemas.openxmlformats.org/drawingml/2006/main" l="24987" t="0" r="24987" b="0"/>
          <a:stretch xmlns:a="http://schemas.openxmlformats.org/drawingml/2006/main">
            <a:fillRect l="0" t="0" r="0" b="0"/>
          </a:stretch>
        </p:blipFill>
        <p:spPr>
          <a:xfrm xmlns:a="http://schemas.openxmlformats.org/drawingml/2006/main">
            <a:off x="6096000" y="0"/>
            <a:ext cx="6096000" cy="6858000"/>
          </a:xfrm>
          <a:prstGeom xmlns:a="http://schemas.openxmlformats.org/drawingml/2006/main" prst="rect">
            <a:avLst/>
          </a:prstGeom>
        </p:spPr>
      </p:pic>
      <p:sp>
        <p:nvSpPr>
          <p:cNvPr id="9" name="">
            <a:extLst xmlns:a="http://schemas.openxmlformats.org/drawingml/2006/main">
              <a:ext uri="{FF2B5EF4-FFF2-40B4-BE49-F238E27FC236}">
                <a16:creationId xmlns:a16="http://schemas.microsoft.com/office/drawing/2014/main" id="{E179795D-FB96-4FAA-82A4-98A5B2A2E10A}"/>
              </a:ext>
            </a:extLst>
          </p:cNvPr>
          <p:cNvSpPr>
            <a:spLocks xmlns:a="http://schemas.openxmlformats.org/drawingml/2006/main" noGrp="1"/>
          </p:cNvSpPr>
          <p:nvPr/>
        </p:nvSpPr>
        <p:spPr>
          <a:xfrm xmlns:a="http://schemas.openxmlformats.org/drawingml/2006/main">
            <a:off x="0" y="552450"/>
            <a:ext cx="6096000" cy="5934075"/>
          </a:xfrm>
          <a:prstGeom xmlns:a="http://schemas.openxmlformats.org/drawingml/2006/main" prst="rect">
            <a:avLst/>
          </a:prstGeom>
          <a:solidFill xmlns:a="http://schemas.openxmlformats.org/drawingml/2006/main">
            <a:srgbClr val="070708"/>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62C26975-F315-4ABC-BE2D-81177FE92775}"/>
              </a:ext>
            </a:extLst>
          </p:cNvPr>
          <p:cNvSpPr>
            <a:spLocks xmlns:a="http://schemas.openxmlformats.org/drawingml/2006/main" noGrp="1"/>
          </p:cNvSpPr>
          <p:nvPr/>
        </p:nvSpPr>
        <p:spPr>
          <a:xfrm xmlns:a="http://schemas.openxmlformats.org/drawingml/2006/main">
            <a:off x="552450" y="838200"/>
            <a:ext cx="4953000" cy="838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2625" b="0" i="0">
                <a:solidFill>
                  <a:srgbClr val="F8F2E9"/>
                </a:solidFill>
              </a:defRPr>
            </a:pPr>
            <a:r>
              <a:rPr sz="2625" b="0" i="0">
                <a:solidFill>
                  <a:srgbClr val="F8F2E9"/>
                </a:solidFill>
              </a:rPr>
              <a:t>The North Star has a guardian.</a:t>
            </a:r>
          </a:p>
          <a:p xmlns:a="http://schemas.openxmlformats.org/drawingml/2006/main">
            <a:pPr>
              <a:defRPr sz="2625" b="0" i="0">
                <a:solidFill>
                  <a:srgbClr val="F8F2E9"/>
                </a:solidFill>
              </a:defRPr>
            </a:pPr>
            <a:r>
              <a:rPr sz="2625" b="0" i="0">
                <a:solidFill>
                  <a:srgbClr val="F8F2E9"/>
                </a:solidFill>
              </a:rPr>
              <a:t>His help has a price.</a:t>
            </a:r>
          </a:p>
        </p:txBody>
      </p:sp>
      <p:sp>
        <p:nvSpPr>
          <p:cNvPr id="11" name="">
            <a:extLst xmlns:a="http://schemas.openxmlformats.org/drawingml/2006/main">
              <a:ext uri="{FF2B5EF4-FFF2-40B4-BE49-F238E27FC236}">
                <a16:creationId xmlns:a16="http://schemas.microsoft.com/office/drawing/2014/main" id="{E8D6EB02-0B05-4FB4-AB5E-F3558080B23B}"/>
              </a:ext>
            </a:extLst>
          </p:cNvPr>
          <p:cNvSpPr>
            <a:spLocks xmlns:a="http://schemas.openxmlformats.org/drawingml/2006/main" noGrp="1"/>
          </p:cNvSpPr>
          <p:nvPr/>
        </p:nvSpPr>
        <p:spPr>
          <a:xfrm xmlns:a="http://schemas.openxmlformats.org/drawingml/2006/main">
            <a:off x="552450" y="1847850"/>
            <a:ext cx="4953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050" b="1" i="0">
                <a:solidFill>
                  <a:srgbClr val="D9AE47"/>
                </a:solidFill>
              </a:defRPr>
            </a:pPr>
            <a:r>
              <a:rPr sz="1050" b="1" i="0">
                <a:solidFill>
                  <a:srgbClr val="D9AE47"/>
                </a:solidFill>
              </a:rPr>
              <a:t>MR. WHINFIELD · THE COAL ELVES</a:t>
            </a:r>
          </a:p>
        </p:txBody>
      </p:sp>
      <p:sp>
        <p:nvSpPr>
          <p:cNvPr id="12" name="">
            <a:extLst xmlns:a="http://schemas.openxmlformats.org/drawingml/2006/main">
              <a:ext uri="{FF2B5EF4-FFF2-40B4-BE49-F238E27FC236}">
                <a16:creationId xmlns:a16="http://schemas.microsoft.com/office/drawing/2014/main" id="{FAF8FFA6-6A6D-495C-A9A5-536BB6102613}"/>
              </a:ext>
            </a:extLst>
          </p:cNvPr>
          <p:cNvSpPr>
            <a:spLocks xmlns:a="http://schemas.openxmlformats.org/drawingml/2006/main" noGrp="1"/>
          </p:cNvSpPr>
          <p:nvPr/>
        </p:nvSpPr>
        <p:spPr>
          <a:xfrm xmlns:a="http://schemas.openxmlformats.org/drawingml/2006/main">
            <a:off x="552450" y="2333625"/>
            <a:ext cx="485775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800" b="0" i="0">
                <a:solidFill>
                  <a:srgbClr val="F8F2E9"/>
                </a:solidFill>
              </a:defRPr>
            </a:pPr>
            <a:r>
              <a:rPr sz="1800" b="0" i="0">
                <a:solidFill>
                  <a:srgbClr val="F8F2E9"/>
                </a:solidFill>
              </a:rPr>
              <a:t>Whinfield and his coal-delivering elves protect the North Star in a hidden village where Christmas warmth has never reached.</a:t>
            </a:r>
          </a:p>
        </p:txBody>
      </p:sp>
      <p:sp>
        <p:nvSpPr>
          <p:cNvPr id="13" name="">
            <a:extLst xmlns:a="http://schemas.openxmlformats.org/drawingml/2006/main">
              <a:ext uri="{FF2B5EF4-FFF2-40B4-BE49-F238E27FC236}">
                <a16:creationId xmlns:a16="http://schemas.microsoft.com/office/drawing/2014/main" id="{45802546-6836-4445-9120-F1103917401E}"/>
              </a:ext>
            </a:extLst>
          </p:cNvPr>
          <p:cNvSpPr>
            <a:spLocks xmlns:a="http://schemas.openxmlformats.org/drawingml/2006/main" noGrp="1"/>
          </p:cNvSpPr>
          <p:nvPr/>
        </p:nvSpPr>
        <p:spPr>
          <a:xfrm xmlns:a="http://schemas.openxmlformats.org/drawingml/2006/main">
            <a:off x="552450" y="3667125"/>
            <a:ext cx="4810125" cy="1285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425" b="0" i="0">
                <a:solidFill>
                  <a:srgbClr val="C7C1B8"/>
                </a:solidFill>
              </a:defRPr>
            </a:pPr>
            <a:r>
              <a:rPr sz="1425" b="0" i="0">
                <a:solidFill>
                  <a:srgbClr val="C7C1B8"/>
                </a:solidFill>
              </a:rPr>
              <a:t>Nick needs the Star to freeze time and find Santa David. Whinfield agrees only if his Head Elf joins the mission—and if Nick later brings Christmas, music and light to their world.</a:t>
            </a:r>
          </a:p>
        </p:txBody>
      </p:sp>
      <p:sp>
        <p:nvSpPr>
          <p:cNvPr id="14" name="">
            <a:extLst xmlns:a="http://schemas.openxmlformats.org/drawingml/2006/main">
              <a:ext uri="{FF2B5EF4-FFF2-40B4-BE49-F238E27FC236}">
                <a16:creationId xmlns:a16="http://schemas.microsoft.com/office/drawing/2014/main" id="{3D82A6D8-0D27-4936-A4D4-E67FD9B0CEAA}"/>
              </a:ext>
            </a:extLst>
          </p:cNvPr>
          <p:cNvSpPr>
            <a:spLocks xmlns:a="http://schemas.openxmlformats.org/drawingml/2006/main" noGrp="1"/>
          </p:cNvSpPr>
          <p:nvPr/>
        </p:nvSpPr>
        <p:spPr>
          <a:xfrm xmlns:a="http://schemas.openxmlformats.org/drawingml/2006/main">
            <a:off x="552450" y="5314950"/>
            <a:ext cx="476250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275" b="1" i="0">
                <a:solidFill>
                  <a:srgbClr val="D9AE47"/>
                </a:solidFill>
              </a:defRPr>
            </a:pPr>
            <a:r>
              <a:rPr sz="1275" b="1" i="0">
                <a:solidFill>
                  <a:srgbClr val="D9AE47"/>
                </a:solidFill>
              </a:rPr>
              <a:t>The bargain turns an enemy encounter into the film’s final act of reconciliation.</a:t>
            </a:r>
          </a:p>
        </p:txBody>
      </p:sp>
    </p:spTree>
    <p:extLst>
      <p:ext uri="{BB962C8B-B14F-4D97-AF65-F5344CB8AC3E}">
        <p14:creationId xmlns:p14="http://schemas.microsoft.com/office/powerpoint/2010/main" val="914487464"/>
      </p:ext>
    </p:extLst>
  </p:cSld>
</p:sld>
</file>

<file path=ppt/slides/slide11.xml><?xml version="1.0" encoding="utf-8"?>
<p:sld xmlns:p="http://schemas.openxmlformats.org/presentationml/2006/main">
  <p:cSld>
    <p:bg>
      <p:bgPr>
        <a:solidFill xmlns:a="http://schemas.openxmlformats.org/drawingml/2006/main">
          <a:srgbClr val="070708"/>
        </a:solidFill>
      </p:bgPr>
    </p:bg>
    <p:spTree>
      <p:nvGrpSpPr>
        <p:cNvPr id="1" name=""/>
        <p:cNvGrpSpPr/>
        <p:nvPr/>
      </p:nvGrpSpPr>
      <p:grpSpPr>
        <a:xfrm xmlns:a="http://schemas.openxmlformats.org/drawingml/2006/main"/>
      </p:grpSpPr>
      <p:sp>
        <p:nvSpPr>
          <p:cNvPr id="15" name="">
            <a:extLst xmlns:a="http://schemas.openxmlformats.org/drawingml/2006/main">
              <a:ext uri="{FF2B5EF4-FFF2-40B4-BE49-F238E27FC236}">
                <a16:creationId xmlns:a16="http://schemas.microsoft.com/office/drawing/2014/main" id="{FC791850-8882-431C-9F3B-0D42D6EAD5FF}"/>
              </a:ext>
            </a:extLst>
          </p:cNvPr>
          <p:cNvSpPr>
            <a:spLocks xmlns:a="http://schemas.openxmlformats.org/drawingml/2006/main" noGrp="1"/>
          </p:cNvSpPr>
          <p:nvPr/>
        </p:nvSpPr>
        <p:spPr>
          <a:xfrm xmlns:a="http://schemas.openxmlformats.org/drawingml/2006/main">
            <a:off x="514350" y="276225"/>
            <a:ext cx="4191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900" b="1" i="0">
                <a:solidFill>
                  <a:srgbClr val="D9AE47"/>
                </a:solidFill>
              </a:defRPr>
            </a:pPr>
            <a:r>
              <a:rPr sz="900" b="1" i="0">
                <a:solidFill>
                  <a:srgbClr val="D9AE47"/>
                </a:solidFill>
              </a:rPr>
              <a:t>11</a:t>
            </a:r>
          </a:p>
        </p:txBody>
      </p:sp>
      <p:sp>
        <p:nvSpPr>
          <p:cNvPr id="2" name="">
            <a:extLst xmlns:a="http://schemas.openxmlformats.org/drawingml/2006/main">
              <a:ext uri="{FF2B5EF4-FFF2-40B4-BE49-F238E27FC236}">
                <a16:creationId xmlns:a16="http://schemas.microsoft.com/office/drawing/2014/main" id="{C01547C8-8572-4A87-A5B3-282D5286F9EC}"/>
              </a:ext>
            </a:extLst>
          </p:cNvPr>
          <p:cNvSpPr>
            <a:spLocks xmlns:a="http://schemas.openxmlformats.org/drawingml/2006/main" noGrp="1"/>
          </p:cNvSpPr>
          <p:nvPr/>
        </p:nvSpPr>
        <p:spPr>
          <a:xfrm xmlns:a="http://schemas.openxmlformats.org/drawingml/2006/main">
            <a:off x="1009650" y="381000"/>
            <a:ext cx="476250" cy="19050"/>
          </a:xfrm>
          <a:prstGeom xmlns:a="http://schemas.openxmlformats.org/drawingml/2006/main" prst="rect">
            <a:avLst/>
          </a:prstGeom>
          <a:solidFill xmlns:a="http://schemas.openxmlformats.org/drawingml/2006/main">
            <a:srgbClr val="7B1028"/>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B29F98B0-9BFC-435F-9907-9006DB9FCD30}"/>
              </a:ext>
            </a:extLst>
          </p:cNvPr>
          <p:cNvSpPr>
            <a:spLocks xmlns:a="http://schemas.openxmlformats.org/drawingml/2006/main" noGrp="1"/>
          </p:cNvSpPr>
          <p:nvPr/>
        </p:nvSpPr>
        <p:spPr>
          <a:xfrm xmlns:a="http://schemas.openxmlformats.org/drawingml/2006/main">
            <a:off x="1619250" y="276225"/>
            <a:ext cx="4762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750" b="1" i="0">
                <a:solidFill>
                  <a:srgbClr val="C7C1B8"/>
                </a:solidFill>
              </a:defRPr>
            </a:pPr>
            <a:r>
              <a:rPr sz="750" b="1" i="0">
                <a:solidFill>
                  <a:srgbClr val="C7C1B8"/>
                </a:solidFill>
              </a:rPr>
              <a:t>TIME TRAVEL</a:t>
            </a:r>
          </a:p>
        </p:txBody>
      </p:sp>
      <p:sp>
        <p:nvSpPr>
          <p:cNvPr id="4" name="">
            <a:extLst xmlns:a="http://schemas.openxmlformats.org/drawingml/2006/main">
              <a:ext uri="{FF2B5EF4-FFF2-40B4-BE49-F238E27FC236}">
                <a16:creationId xmlns:a16="http://schemas.microsoft.com/office/drawing/2014/main" id="{E52E2298-A523-46FF-9463-6DCA72685A74}"/>
              </a:ext>
            </a:extLst>
          </p:cNvPr>
          <p:cNvSpPr>
            <a:spLocks xmlns:a="http://schemas.openxmlformats.org/drawingml/2006/main" noGrp="1"/>
          </p:cNvSpPr>
          <p:nvPr/>
        </p:nvSpPr>
        <p:spPr>
          <a:xfrm xmlns:a="http://schemas.openxmlformats.org/drawingml/2006/main">
            <a:off x="8572500" y="276225"/>
            <a:ext cx="31051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675" b="1" i="0">
                <a:solidFill>
                  <a:srgbClr val="C7C1B8"/>
                </a:solidFill>
              </a:defRPr>
            </a:pPr>
            <a:r>
              <a:rPr sz="675" b="1" i="0">
                <a:solidFill>
                  <a:srgbClr val="C7C1B8"/>
                </a:solidFill>
              </a:rPr>
              <a:t>FEG · FLOYD ENTERTAINMENT GROUP</a:t>
            </a:r>
          </a:p>
        </p:txBody>
      </p:sp>
      <p:sp>
        <p:nvSpPr>
          <p:cNvPr id="5" name="">
            <a:extLst xmlns:a="http://schemas.openxmlformats.org/drawingml/2006/main">
              <a:ext uri="{FF2B5EF4-FFF2-40B4-BE49-F238E27FC236}">
                <a16:creationId xmlns:a16="http://schemas.microsoft.com/office/drawing/2014/main" id="{9032ACF6-4352-4C1A-875B-76BA424099C8}"/>
              </a:ext>
            </a:extLst>
          </p:cNvPr>
          <p:cNvSpPr>
            <a:spLocks xmlns:a="http://schemas.openxmlformats.org/drawingml/2006/main" noGrp="1"/>
          </p:cNvSpPr>
          <p:nvPr/>
        </p:nvSpPr>
        <p:spPr>
          <a:xfrm xmlns:a="http://schemas.openxmlformats.org/drawingml/2006/main">
            <a:off x="514350" y="6486525"/>
            <a:ext cx="11163300" cy="9525"/>
          </a:xfrm>
          <a:prstGeom xmlns:a="http://schemas.openxmlformats.org/drawingml/2006/main" prst="rect">
            <a:avLst/>
          </a:prstGeom>
          <a:solidFill xmlns:a="http://schemas.openxmlformats.org/drawingml/2006/main">
            <a:srgbClr val="3B3430"/>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3169EE5E-9565-4637-B6C4-3A537365E954}"/>
              </a:ext>
            </a:extLst>
          </p:cNvPr>
          <p:cNvSpPr>
            <a:spLocks xmlns:a="http://schemas.openxmlformats.org/drawingml/2006/main" noGrp="1"/>
          </p:cNvSpPr>
          <p:nvPr/>
        </p:nvSpPr>
        <p:spPr>
          <a:xfrm xmlns:a="http://schemas.openxmlformats.org/drawingml/2006/main">
            <a:off x="514350" y="6572250"/>
            <a:ext cx="72390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600" b="1" i="0">
                <a:solidFill>
                  <a:srgbClr val="817A73"/>
                </a:solidFill>
              </a:defRPr>
            </a:pPr>
            <a:r>
              <a:rPr sz="600" b="1" i="0">
                <a:solidFill>
                  <a:srgbClr val="817A73"/>
                </a:solidFill>
              </a:rPr>
              <a:t>CONFIDENTIAL DEVELOPMENT MATERIAL · CONCEPT ART · NO PERFORMERS ATTACHED</a:t>
            </a:r>
          </a:p>
        </p:txBody>
      </p:sp>
      <p:sp>
        <p:nvSpPr>
          <p:cNvPr id="7" name="">
            <a:extLst xmlns:a="http://schemas.openxmlformats.org/drawingml/2006/main">
              <a:ext uri="{FF2B5EF4-FFF2-40B4-BE49-F238E27FC236}">
                <a16:creationId xmlns:a16="http://schemas.microsoft.com/office/drawing/2014/main" id="{9F5188E2-D645-438E-AC97-2E0B8B93C2E9}"/>
              </a:ext>
            </a:extLst>
          </p:cNvPr>
          <p:cNvSpPr>
            <a:spLocks xmlns:a="http://schemas.openxmlformats.org/drawingml/2006/main" noGrp="1"/>
          </p:cNvSpPr>
          <p:nvPr/>
        </p:nvSpPr>
        <p:spPr>
          <a:xfrm xmlns:a="http://schemas.openxmlformats.org/drawingml/2006/main">
            <a:off x="9525000" y="6572250"/>
            <a:ext cx="21526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600" b="1" i="0">
                <a:solidFill>
                  <a:srgbClr val="D9AE47"/>
                </a:solidFill>
              </a:defRPr>
            </a:pPr>
            <a:r>
              <a:rPr sz="600" b="1" i="0">
                <a:solidFill>
                  <a:srgbClr val="D9AE47"/>
                </a:solidFill>
              </a:rPr>
              <a:t>11  ·  FEGROUP.BIZ</a:t>
            </a:r>
          </a:p>
        </p:txBody>
      </p:sp>
      <p:pic>
        <p:nvPicPr>
          <p:cNvPr id="22" name=""/>
          <p:cNvPicPr>
            <a:picLocks xmlns:a="http://schemas.openxmlformats.org/drawingml/2006/main" noChangeAspect="1"/>
          </p:cNvPicPr>
          <p:nvPr/>
        </p:nvPicPr>
        <p:blipFill>
          <a:blip xmlns:r="http://schemas.openxmlformats.org/officeDocument/2006/relationships" xmlns:a="http://schemas.openxmlformats.org/drawingml/2006/main" r:embed="R3df5b61a56fa403c"/>
          <a:srcRect xmlns:a="http://schemas.openxmlformats.org/drawingml/2006/main" l="24987" t="0" r="24987" b="0"/>
          <a:stretch xmlns:a="http://schemas.openxmlformats.org/drawingml/2006/main">
            <a:fillRect l="0" t="0" r="0" b="0"/>
          </a:stretch>
        </p:blipFill>
        <p:spPr>
          <a:xfrm xmlns:a="http://schemas.openxmlformats.org/drawingml/2006/main">
            <a:off x="6096000" y="0"/>
            <a:ext cx="6096000" cy="6858000"/>
          </a:xfrm>
          <a:prstGeom xmlns:a="http://schemas.openxmlformats.org/drawingml/2006/main" prst="rect">
            <a:avLst/>
          </a:prstGeom>
        </p:spPr>
      </p:pic>
      <p:sp>
        <p:nvSpPr>
          <p:cNvPr id="9" name="">
            <a:extLst xmlns:a="http://schemas.openxmlformats.org/drawingml/2006/main">
              <a:ext uri="{FF2B5EF4-FFF2-40B4-BE49-F238E27FC236}">
                <a16:creationId xmlns:a16="http://schemas.microsoft.com/office/drawing/2014/main" id="{DCA6E7F4-D3BF-4F42-9417-51CDA1E95CC0}"/>
              </a:ext>
            </a:extLst>
          </p:cNvPr>
          <p:cNvSpPr>
            <a:spLocks xmlns:a="http://schemas.openxmlformats.org/drawingml/2006/main" noGrp="1"/>
          </p:cNvSpPr>
          <p:nvPr/>
        </p:nvSpPr>
        <p:spPr>
          <a:xfrm xmlns:a="http://schemas.openxmlformats.org/drawingml/2006/main">
            <a:off x="0" y="552450"/>
            <a:ext cx="6096000" cy="5934075"/>
          </a:xfrm>
          <a:prstGeom xmlns:a="http://schemas.openxmlformats.org/drawingml/2006/main" prst="rect">
            <a:avLst/>
          </a:prstGeom>
          <a:solidFill xmlns:a="http://schemas.openxmlformats.org/drawingml/2006/main">
            <a:srgbClr val="070708"/>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E684769C-18EB-4D9E-ACB3-935440271A19}"/>
              </a:ext>
            </a:extLst>
          </p:cNvPr>
          <p:cNvSpPr>
            <a:spLocks xmlns:a="http://schemas.openxmlformats.org/drawingml/2006/main" noGrp="1"/>
          </p:cNvSpPr>
          <p:nvPr/>
        </p:nvSpPr>
        <p:spPr>
          <a:xfrm xmlns:a="http://schemas.openxmlformats.org/drawingml/2006/main">
            <a:off x="552450" y="838200"/>
            <a:ext cx="4953000" cy="838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2625" b="0" i="0">
                <a:solidFill>
                  <a:srgbClr val="F8F2E9"/>
                </a:solidFill>
              </a:defRPr>
            </a:pPr>
            <a:r>
              <a:rPr sz="2625" b="0" i="0">
                <a:solidFill>
                  <a:srgbClr val="F8F2E9"/>
                </a:solidFill>
              </a:rPr>
              <a:t>Nick must travel his bloodline</a:t>
            </a:r>
          </a:p>
          <a:p xmlns:a="http://schemas.openxmlformats.org/drawingml/2006/main">
            <a:pPr>
              <a:defRPr sz="2625" b="0" i="0">
                <a:solidFill>
                  <a:srgbClr val="F8F2E9"/>
                </a:solidFill>
              </a:defRPr>
            </a:pPr>
            <a:r>
              <a:rPr sz="2625" b="0" i="0">
                <a:solidFill>
                  <a:srgbClr val="F8F2E9"/>
                </a:solidFill>
              </a:rPr>
              <a:t>to understand the Clause.</a:t>
            </a:r>
          </a:p>
        </p:txBody>
      </p:sp>
      <p:sp>
        <p:nvSpPr>
          <p:cNvPr id="11" name="">
            <a:extLst xmlns:a="http://schemas.openxmlformats.org/drawingml/2006/main">
              <a:ext uri="{FF2B5EF4-FFF2-40B4-BE49-F238E27FC236}">
                <a16:creationId xmlns:a16="http://schemas.microsoft.com/office/drawing/2014/main" id="{CEC4C8DC-7770-41D0-B390-73A1893D1A2D}"/>
              </a:ext>
            </a:extLst>
          </p:cNvPr>
          <p:cNvSpPr>
            <a:spLocks xmlns:a="http://schemas.openxmlformats.org/drawingml/2006/main" noGrp="1"/>
          </p:cNvSpPr>
          <p:nvPr/>
        </p:nvSpPr>
        <p:spPr>
          <a:xfrm xmlns:a="http://schemas.openxmlformats.org/drawingml/2006/main">
            <a:off x="552450" y="1847850"/>
            <a:ext cx="4953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050" b="1" i="0">
                <a:solidFill>
                  <a:srgbClr val="D9AE47"/>
                </a:solidFill>
              </a:defRPr>
            </a:pPr>
            <a:r>
              <a:rPr sz="1050" b="1" i="0">
                <a:solidFill>
                  <a:srgbClr val="D9AE47"/>
                </a:solidFill>
              </a:rPr>
              <a:t>THE NORTH STAR TIME-MACHINE SLEIGH</a:t>
            </a:r>
          </a:p>
        </p:txBody>
      </p:sp>
      <p:sp>
        <p:nvSpPr>
          <p:cNvPr id="12" name="">
            <a:extLst xmlns:a="http://schemas.openxmlformats.org/drawingml/2006/main">
              <a:ext uri="{FF2B5EF4-FFF2-40B4-BE49-F238E27FC236}">
                <a16:creationId xmlns:a16="http://schemas.microsoft.com/office/drawing/2014/main" id="{02136EE0-698F-431F-AAA6-5A7EAADB1A25}"/>
              </a:ext>
            </a:extLst>
          </p:cNvPr>
          <p:cNvSpPr>
            <a:spLocks xmlns:a="http://schemas.openxmlformats.org/drawingml/2006/main" noGrp="1"/>
          </p:cNvSpPr>
          <p:nvPr/>
        </p:nvSpPr>
        <p:spPr>
          <a:xfrm xmlns:a="http://schemas.openxmlformats.org/drawingml/2006/main">
            <a:off x="552450" y="2333625"/>
            <a:ext cx="4810125"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800" b="0" i="0">
                <a:solidFill>
                  <a:srgbClr val="F8F2E9"/>
                </a:solidFill>
              </a:defRPr>
            </a:pPr>
            <a:r>
              <a:rPr sz="1800" b="0" i="0">
                <a:solidFill>
                  <a:srgbClr val="F8F2E9"/>
                </a:solidFill>
              </a:rPr>
              <a:t>With the North Star powering the sleigh, Santa David takes his son through frozen time to uncover the family decisions that bound generations of men to Christmas.</a:t>
            </a:r>
          </a:p>
        </p:txBody>
      </p:sp>
      <p:sp>
        <p:nvSpPr>
          <p:cNvPr id="13" name="">
            <a:extLst xmlns:a="http://schemas.openxmlformats.org/drawingml/2006/main">
              <a:ext uri="{FF2B5EF4-FFF2-40B4-BE49-F238E27FC236}">
                <a16:creationId xmlns:a16="http://schemas.microsoft.com/office/drawing/2014/main" id="{1BFE5E74-6FD2-41EC-9ED1-958E0AF74051}"/>
              </a:ext>
            </a:extLst>
          </p:cNvPr>
          <p:cNvSpPr>
            <a:spLocks xmlns:a="http://schemas.openxmlformats.org/drawingml/2006/main" noGrp="1"/>
          </p:cNvSpPr>
          <p:nvPr/>
        </p:nvSpPr>
        <p:spPr>
          <a:xfrm xmlns:a="http://schemas.openxmlformats.org/drawingml/2006/main">
            <a:off x="552450" y="3905250"/>
            <a:ext cx="4762500" cy="1190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425" b="0" i="0">
                <a:solidFill>
                  <a:srgbClr val="C7C1B8"/>
                </a:solidFill>
              </a:defRPr>
            </a:pPr>
            <a:r>
              <a:rPr sz="1425" b="0" i="0">
                <a:solidFill>
                  <a:srgbClr val="C7C1B8"/>
                </a:solidFill>
              </a:rPr>
              <a:t>The journey through Chicago, family memory and music history gives Nick the truth he needs: he does not have to abandon music to become a worthy father and Santa.</a:t>
            </a:r>
          </a:p>
        </p:txBody>
      </p:sp>
      <p:sp>
        <p:nvSpPr>
          <p:cNvPr id="14" name="">
            <a:extLst xmlns:a="http://schemas.openxmlformats.org/drawingml/2006/main">
              <a:ext uri="{FF2B5EF4-FFF2-40B4-BE49-F238E27FC236}">
                <a16:creationId xmlns:a16="http://schemas.microsoft.com/office/drawing/2014/main" id="{B839E5C1-8DF2-4100-8C3E-611A873E68EB}"/>
              </a:ext>
            </a:extLst>
          </p:cNvPr>
          <p:cNvSpPr>
            <a:spLocks xmlns:a="http://schemas.openxmlformats.org/drawingml/2006/main" noGrp="1"/>
          </p:cNvSpPr>
          <p:nvPr/>
        </p:nvSpPr>
        <p:spPr>
          <a:xfrm xmlns:a="http://schemas.openxmlformats.org/drawingml/2006/main">
            <a:off x="552450" y="5476875"/>
            <a:ext cx="47625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825" b="1" i="0">
                <a:solidFill>
                  <a:srgbClr val="D9AE47"/>
                </a:solidFill>
              </a:defRPr>
            </a:pPr>
            <a:r>
              <a:rPr sz="825" b="1" i="0">
                <a:solidFill>
                  <a:srgbClr val="D9AE47"/>
                </a:solidFill>
              </a:rPr>
              <a:t>FUTURE TECHNOLOGY · BLACK SANTA LEGACY</a:t>
            </a:r>
          </a:p>
          <a:p xmlns:a="http://schemas.openxmlformats.org/drawingml/2006/main">
            <a:pPr>
              <a:defRPr sz="825" b="1" i="0">
                <a:solidFill>
                  <a:srgbClr val="D9AE47"/>
                </a:solidFill>
              </a:defRPr>
            </a:pPr>
            <a:r>
              <a:rPr sz="825" b="1" i="0">
                <a:solidFill>
                  <a:srgbClr val="D9AE47"/>
                </a:solidFill>
              </a:rPr>
              <a:t>MUSIC HISTORY · FATHERHOOD</a:t>
            </a:r>
          </a:p>
        </p:txBody>
      </p:sp>
    </p:spTree>
    <p:extLst>
      <p:ext uri="{BB962C8B-B14F-4D97-AF65-F5344CB8AC3E}">
        <p14:creationId xmlns:p14="http://schemas.microsoft.com/office/powerpoint/2010/main" val="790437772"/>
      </p:ext>
    </p:extLst>
  </p:cSld>
</p:sld>
</file>

<file path=ppt/slides/slide12.xml><?xml version="1.0" encoding="utf-8"?>
<p:sld xmlns:p="http://schemas.openxmlformats.org/presentationml/2006/main">
  <p:cSld>
    <p:bg>
      <p:bgPr>
        <a:solidFill xmlns:a="http://schemas.openxmlformats.org/drawingml/2006/main">
          <a:srgbClr val="070708"/>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4EE1C610-6B1A-48D0-B05F-57E1AF3C5EDB}"/>
              </a:ext>
            </a:extLst>
          </p:cNvPr>
          <p:cNvSpPr>
            <a:spLocks xmlns:a="http://schemas.openxmlformats.org/drawingml/2006/main" noGrp="1"/>
          </p:cNvSpPr>
          <p:nvPr/>
        </p:nvSpPr>
        <p:spPr>
          <a:xfrm xmlns:a="http://schemas.openxmlformats.org/drawingml/2006/main">
            <a:off x="514350" y="276225"/>
            <a:ext cx="4191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900" b="1" i="0">
                <a:solidFill>
                  <a:srgbClr val="D9AE47"/>
                </a:solidFill>
              </a:defRPr>
            </a:pPr>
            <a:r>
              <a:rPr sz="900" b="1" i="0">
                <a:solidFill>
                  <a:srgbClr val="D9AE47"/>
                </a:solidFill>
              </a:rPr>
              <a:t>12</a:t>
            </a:r>
          </a:p>
        </p:txBody>
      </p:sp>
      <p:sp>
        <p:nvSpPr>
          <p:cNvPr id="2" name="">
            <a:extLst xmlns:a="http://schemas.openxmlformats.org/drawingml/2006/main">
              <a:ext uri="{FF2B5EF4-FFF2-40B4-BE49-F238E27FC236}">
                <a16:creationId xmlns:a16="http://schemas.microsoft.com/office/drawing/2014/main" id="{A4AC39B0-547D-4E4D-BA42-0015FC8590B2}"/>
              </a:ext>
            </a:extLst>
          </p:cNvPr>
          <p:cNvSpPr>
            <a:spLocks xmlns:a="http://schemas.openxmlformats.org/drawingml/2006/main" noGrp="1"/>
          </p:cNvSpPr>
          <p:nvPr/>
        </p:nvSpPr>
        <p:spPr>
          <a:xfrm xmlns:a="http://schemas.openxmlformats.org/drawingml/2006/main">
            <a:off x="1009650" y="381000"/>
            <a:ext cx="476250" cy="19050"/>
          </a:xfrm>
          <a:prstGeom xmlns:a="http://schemas.openxmlformats.org/drawingml/2006/main" prst="rect">
            <a:avLst/>
          </a:prstGeom>
          <a:solidFill xmlns:a="http://schemas.openxmlformats.org/drawingml/2006/main">
            <a:srgbClr val="7B1028"/>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2456E3A4-5AC6-4761-A3E2-EF159004FD0D}"/>
              </a:ext>
            </a:extLst>
          </p:cNvPr>
          <p:cNvSpPr>
            <a:spLocks xmlns:a="http://schemas.openxmlformats.org/drawingml/2006/main" noGrp="1"/>
          </p:cNvSpPr>
          <p:nvPr/>
        </p:nvSpPr>
        <p:spPr>
          <a:xfrm xmlns:a="http://schemas.openxmlformats.org/drawingml/2006/main">
            <a:off x="1619250" y="276225"/>
            <a:ext cx="4762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750" b="1" i="0">
                <a:solidFill>
                  <a:srgbClr val="C7C1B8"/>
                </a:solidFill>
              </a:defRPr>
            </a:pPr>
            <a:r>
              <a:rPr sz="750" b="1" i="0">
                <a:solidFill>
                  <a:srgbClr val="C7C1B8"/>
                </a:solidFill>
              </a:rPr>
              <a:t>THE INVITATION</a:t>
            </a:r>
          </a:p>
        </p:txBody>
      </p:sp>
      <p:sp>
        <p:nvSpPr>
          <p:cNvPr id="4" name="">
            <a:extLst xmlns:a="http://schemas.openxmlformats.org/drawingml/2006/main">
              <a:ext uri="{FF2B5EF4-FFF2-40B4-BE49-F238E27FC236}">
                <a16:creationId xmlns:a16="http://schemas.microsoft.com/office/drawing/2014/main" id="{DD308818-9CAB-45F9-A1C8-85E73DF31C2E}"/>
              </a:ext>
            </a:extLst>
          </p:cNvPr>
          <p:cNvSpPr>
            <a:spLocks xmlns:a="http://schemas.openxmlformats.org/drawingml/2006/main" noGrp="1"/>
          </p:cNvSpPr>
          <p:nvPr/>
        </p:nvSpPr>
        <p:spPr>
          <a:xfrm xmlns:a="http://schemas.openxmlformats.org/drawingml/2006/main">
            <a:off x="8572500" y="276225"/>
            <a:ext cx="31051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675" b="1" i="0">
                <a:solidFill>
                  <a:srgbClr val="C7C1B8"/>
                </a:solidFill>
              </a:defRPr>
            </a:pPr>
            <a:r>
              <a:rPr sz="675" b="1" i="0">
                <a:solidFill>
                  <a:srgbClr val="C7C1B8"/>
                </a:solidFill>
              </a:rPr>
              <a:t>FEG · FLOYD ENTERTAINMENT GROUP</a:t>
            </a:r>
          </a:p>
        </p:txBody>
      </p:sp>
      <p:sp>
        <p:nvSpPr>
          <p:cNvPr id="5" name="">
            <a:extLst xmlns:a="http://schemas.openxmlformats.org/drawingml/2006/main">
              <a:ext uri="{FF2B5EF4-FFF2-40B4-BE49-F238E27FC236}">
                <a16:creationId xmlns:a16="http://schemas.microsoft.com/office/drawing/2014/main" id="{2C2AB1D6-6E45-4EC9-9ED8-E3F971E78491}"/>
              </a:ext>
            </a:extLst>
          </p:cNvPr>
          <p:cNvSpPr>
            <a:spLocks xmlns:a="http://schemas.openxmlformats.org/drawingml/2006/main" noGrp="1"/>
          </p:cNvSpPr>
          <p:nvPr/>
        </p:nvSpPr>
        <p:spPr>
          <a:xfrm xmlns:a="http://schemas.openxmlformats.org/drawingml/2006/main">
            <a:off x="514350" y="6486525"/>
            <a:ext cx="11163300" cy="9525"/>
          </a:xfrm>
          <a:prstGeom xmlns:a="http://schemas.openxmlformats.org/drawingml/2006/main" prst="rect">
            <a:avLst/>
          </a:prstGeom>
          <a:solidFill xmlns:a="http://schemas.openxmlformats.org/drawingml/2006/main">
            <a:srgbClr val="3B3430"/>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2B658067-3436-4402-96D4-EADA76B3418F}"/>
              </a:ext>
            </a:extLst>
          </p:cNvPr>
          <p:cNvSpPr>
            <a:spLocks xmlns:a="http://schemas.openxmlformats.org/drawingml/2006/main" noGrp="1"/>
          </p:cNvSpPr>
          <p:nvPr/>
        </p:nvSpPr>
        <p:spPr>
          <a:xfrm xmlns:a="http://schemas.openxmlformats.org/drawingml/2006/main">
            <a:off x="514350" y="6572250"/>
            <a:ext cx="72390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600" b="1" i="0">
                <a:solidFill>
                  <a:srgbClr val="817A73"/>
                </a:solidFill>
              </a:defRPr>
            </a:pPr>
            <a:r>
              <a:rPr sz="600" b="1" i="0">
                <a:solidFill>
                  <a:srgbClr val="817A73"/>
                </a:solidFill>
              </a:rPr>
              <a:t>CONFIDENTIAL DEVELOPMENT MATERIAL · CONCEPT ART · NO PERFORMERS ATTACHED</a:t>
            </a:r>
          </a:p>
        </p:txBody>
      </p:sp>
      <p:sp>
        <p:nvSpPr>
          <p:cNvPr id="7" name="">
            <a:extLst xmlns:a="http://schemas.openxmlformats.org/drawingml/2006/main">
              <a:ext uri="{FF2B5EF4-FFF2-40B4-BE49-F238E27FC236}">
                <a16:creationId xmlns:a16="http://schemas.microsoft.com/office/drawing/2014/main" id="{B4D453C7-CCA0-4104-8400-0891D7D06996}"/>
              </a:ext>
            </a:extLst>
          </p:cNvPr>
          <p:cNvSpPr>
            <a:spLocks xmlns:a="http://schemas.openxmlformats.org/drawingml/2006/main" noGrp="1"/>
          </p:cNvSpPr>
          <p:nvPr/>
        </p:nvSpPr>
        <p:spPr>
          <a:xfrm xmlns:a="http://schemas.openxmlformats.org/drawingml/2006/main">
            <a:off x="9525000" y="6572250"/>
            <a:ext cx="21526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600" b="1" i="0">
                <a:solidFill>
                  <a:srgbClr val="D9AE47"/>
                </a:solidFill>
              </a:defRPr>
            </a:pPr>
            <a:r>
              <a:rPr sz="600" b="1" i="0">
                <a:solidFill>
                  <a:srgbClr val="D9AE47"/>
                </a:solidFill>
              </a:rPr>
              <a:t>12  ·  FEGROUP.BIZ</a:t>
            </a:r>
          </a:p>
        </p:txBody>
      </p:sp>
      <p:pic>
        <p:nvPicPr>
          <p:cNvPr id="24" name=""/>
          <p:cNvPicPr>
            <a:picLocks xmlns:a="http://schemas.openxmlformats.org/drawingml/2006/main" noChangeAspect="1"/>
          </p:cNvPicPr>
          <p:nvPr/>
        </p:nvPicPr>
        <p:blipFill>
          <a:blip xmlns:r="http://schemas.openxmlformats.org/officeDocument/2006/relationships" xmlns:a="http://schemas.openxmlformats.org/drawingml/2006/main" r:embed="Rff277bdc1e0a4768"/>
          <a:srcRect xmlns:a="http://schemas.openxmlformats.org/drawingml/2006/main" l="26941" t="0" r="26941" b="0"/>
          <a:stretch xmlns:a="http://schemas.openxmlformats.org/drawingml/2006/main">
            <a:fillRect l="0" t="0" r="0" b="0"/>
          </a:stretch>
        </p:blipFill>
        <p:spPr>
          <a:xfrm xmlns:a="http://schemas.openxmlformats.org/drawingml/2006/main">
            <a:off x="6572250" y="0"/>
            <a:ext cx="5619750" cy="6858000"/>
          </a:xfrm>
          <a:prstGeom xmlns:a="http://schemas.openxmlformats.org/drawingml/2006/main" prst="rect">
            <a:avLst/>
          </a:prstGeom>
        </p:spPr>
      </p:pic>
      <p:sp>
        <p:nvSpPr>
          <p:cNvPr id="9" name="">
            <a:extLst xmlns:a="http://schemas.openxmlformats.org/drawingml/2006/main">
              <a:ext uri="{FF2B5EF4-FFF2-40B4-BE49-F238E27FC236}">
                <a16:creationId xmlns:a16="http://schemas.microsoft.com/office/drawing/2014/main" id="{3790CFF6-9B50-4658-88C1-CBDA68FE42C4}"/>
              </a:ext>
            </a:extLst>
          </p:cNvPr>
          <p:cNvSpPr>
            <a:spLocks xmlns:a="http://schemas.openxmlformats.org/drawingml/2006/main" noGrp="1"/>
          </p:cNvSpPr>
          <p:nvPr/>
        </p:nvSpPr>
        <p:spPr>
          <a:xfrm xmlns:a="http://schemas.openxmlformats.org/drawingml/2006/main">
            <a:off x="0" y="552450"/>
            <a:ext cx="6572250" cy="5934075"/>
          </a:xfrm>
          <a:prstGeom xmlns:a="http://schemas.openxmlformats.org/drawingml/2006/main" prst="rect">
            <a:avLst/>
          </a:prstGeom>
          <a:solidFill xmlns:a="http://schemas.openxmlformats.org/drawingml/2006/main">
            <a:srgbClr val="070708"/>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B927A55C-AB04-433E-93E8-49D0D59537B7}"/>
              </a:ext>
            </a:extLst>
          </p:cNvPr>
          <p:cNvSpPr>
            <a:spLocks xmlns:a="http://schemas.openxmlformats.org/drawingml/2006/main" noGrp="1"/>
          </p:cNvSpPr>
          <p:nvPr/>
        </p:nvSpPr>
        <p:spPr>
          <a:xfrm xmlns:a="http://schemas.openxmlformats.org/drawingml/2006/main">
            <a:off x="552450" y="838200"/>
            <a:ext cx="5429250" cy="838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2625" b="0" i="0">
                <a:solidFill>
                  <a:srgbClr val="F8F2E9"/>
                </a:solidFill>
              </a:defRPr>
            </a:pPr>
            <a:r>
              <a:rPr sz="2625" b="0" i="0">
                <a:solidFill>
                  <a:srgbClr val="F8F2E9"/>
                </a:solidFill>
              </a:rPr>
              <a:t>One restored family reignites</a:t>
            </a:r>
          </a:p>
          <a:p xmlns:a="http://schemas.openxmlformats.org/drawingml/2006/main">
            <a:pPr>
              <a:defRPr sz="2625" b="0" i="0">
                <a:solidFill>
                  <a:srgbClr val="F8F2E9"/>
                </a:solidFill>
              </a:defRPr>
            </a:pPr>
            <a:r>
              <a:rPr sz="2625" b="0" i="0">
                <a:solidFill>
                  <a:srgbClr val="F8F2E9"/>
                </a:solidFill>
              </a:rPr>
              <a:t>an entire Christmas world.</a:t>
            </a:r>
          </a:p>
        </p:txBody>
      </p:sp>
      <p:sp>
        <p:nvSpPr>
          <p:cNvPr id="11" name="">
            <a:extLst xmlns:a="http://schemas.openxmlformats.org/drawingml/2006/main">
              <a:ext uri="{FF2B5EF4-FFF2-40B4-BE49-F238E27FC236}">
                <a16:creationId xmlns:a16="http://schemas.microsoft.com/office/drawing/2014/main" id="{3908F82B-4DD3-4FF2-923B-46D5D4C6DA45}"/>
              </a:ext>
            </a:extLst>
          </p:cNvPr>
          <p:cNvSpPr>
            <a:spLocks xmlns:a="http://schemas.openxmlformats.org/drawingml/2006/main" noGrp="1"/>
          </p:cNvSpPr>
          <p:nvPr/>
        </p:nvSpPr>
        <p:spPr>
          <a:xfrm xmlns:a="http://schemas.openxmlformats.org/drawingml/2006/main">
            <a:off x="552450" y="1752600"/>
            <a:ext cx="5429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975" b="1" i="0">
                <a:solidFill>
                  <a:srgbClr val="D9AE47"/>
                </a:solidFill>
              </a:defRPr>
            </a:pPr>
            <a:r>
              <a:rPr sz="975" b="1" i="0">
                <a:solidFill>
                  <a:srgbClr val="D9AE47"/>
                </a:solidFill>
              </a:rPr>
              <a:t>A HOLIDAY FILM BUILT TO RETURN YEAR AFTER YEAR</a:t>
            </a:r>
          </a:p>
        </p:txBody>
      </p:sp>
      <p:sp>
        <p:nvSpPr>
          <p:cNvPr id="12" name="">
            <a:extLst xmlns:a="http://schemas.openxmlformats.org/drawingml/2006/main">
              <a:ext uri="{FF2B5EF4-FFF2-40B4-BE49-F238E27FC236}">
                <a16:creationId xmlns:a16="http://schemas.microsoft.com/office/drawing/2014/main" id="{70A8DD41-848B-41C7-B6AA-16660711399D}"/>
              </a:ext>
            </a:extLst>
          </p:cNvPr>
          <p:cNvSpPr>
            <a:spLocks xmlns:a="http://schemas.openxmlformats.org/drawingml/2006/main" noGrp="1"/>
          </p:cNvSpPr>
          <p:nvPr/>
        </p:nvSpPr>
        <p:spPr>
          <a:xfrm xmlns:a="http://schemas.openxmlformats.org/drawingml/2006/main">
            <a:off x="552450" y="2333625"/>
            <a:ext cx="523875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800" b="0" i="0">
                <a:solidFill>
                  <a:srgbClr val="F8F2E9"/>
                </a:solidFill>
              </a:defRPr>
            </a:pPr>
            <a:r>
              <a:rPr sz="1800" b="0" i="0">
                <a:solidFill>
                  <a:srgbClr val="F8F2E9"/>
                </a:solidFill>
              </a:rPr>
              <a:t>Nick reveals the truth, unites Chris and Jimmi, marries Justine at the North Pole and rings the Spirit Meter to full through family and music.</a:t>
            </a:r>
          </a:p>
        </p:txBody>
      </p:sp>
      <p:sp>
        <p:nvSpPr>
          <p:cNvPr id="13" name="">
            <a:extLst xmlns:a="http://schemas.openxmlformats.org/drawingml/2006/main">
              <a:ext uri="{FF2B5EF4-FFF2-40B4-BE49-F238E27FC236}">
                <a16:creationId xmlns:a16="http://schemas.microsoft.com/office/drawing/2014/main" id="{19C66283-FB4A-43AB-8059-3AA4BAA1F018}"/>
              </a:ext>
            </a:extLst>
          </p:cNvPr>
          <p:cNvSpPr>
            <a:spLocks xmlns:a="http://schemas.openxmlformats.org/drawingml/2006/main" noGrp="1"/>
          </p:cNvSpPr>
          <p:nvPr/>
        </p:nvSpPr>
        <p:spPr>
          <a:xfrm xmlns:a="http://schemas.openxmlformats.org/drawingml/2006/main">
            <a:off x="552450" y="3714750"/>
            <a:ext cx="5191125" cy="1095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0" i="0">
                <a:solidFill>
                  <a:srgbClr val="C7C1B8"/>
                </a:solidFill>
              </a:defRPr>
            </a:pPr>
            <a:r>
              <a:rPr sz="1350" b="0" i="0">
                <a:solidFill>
                  <a:srgbClr val="C7C1B8"/>
                </a:solidFill>
              </a:rPr>
              <a:t>He returns to Detroit, apologizes to the children he failed and gives young musicians the instruments they wished for. Then both elf communities celebrate, reconcile and jam together.</a:t>
            </a:r>
          </a:p>
        </p:txBody>
      </p:sp>
      <p:sp>
        <p:nvSpPr>
          <p:cNvPr id="14" name="">
            <a:extLst xmlns:a="http://schemas.openxmlformats.org/drawingml/2006/main">
              <a:ext uri="{FF2B5EF4-FFF2-40B4-BE49-F238E27FC236}">
                <a16:creationId xmlns:a16="http://schemas.microsoft.com/office/drawing/2014/main" id="{3D64E384-ECE3-4B78-B0CC-54E834511F98}"/>
              </a:ext>
            </a:extLst>
          </p:cNvPr>
          <p:cNvSpPr>
            <a:spLocks xmlns:a="http://schemas.openxmlformats.org/drawingml/2006/main" noGrp="1"/>
          </p:cNvSpPr>
          <p:nvPr/>
        </p:nvSpPr>
        <p:spPr>
          <a:xfrm xmlns:a="http://schemas.openxmlformats.org/drawingml/2006/main">
            <a:off x="552450" y="5095875"/>
            <a:ext cx="52387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825" b="1" i="0">
                <a:solidFill>
                  <a:srgbClr val="D9AE47"/>
                </a:solidFill>
              </a:defRPr>
            </a:pPr>
            <a:r>
              <a:rPr sz="825" b="1" i="0">
                <a:solidFill>
                  <a:srgbClr val="D9AE47"/>
                </a:solidFill>
              </a:rPr>
              <a:t>A SOULFUL BLACK CHRISTMAS FRANCHISE WITH MUSIC, MAGIC, ROMANCE AND LEGACY</a:t>
            </a:r>
          </a:p>
        </p:txBody>
      </p:sp>
      <p:sp>
        <p:nvSpPr>
          <p:cNvPr id="15" name="">
            <a:extLst xmlns:a="http://schemas.openxmlformats.org/drawingml/2006/main">
              <a:ext uri="{FF2B5EF4-FFF2-40B4-BE49-F238E27FC236}">
                <a16:creationId xmlns:a16="http://schemas.microsoft.com/office/drawing/2014/main" id="{B40D7955-EBC9-4E4C-BA30-EAE602F87345}"/>
              </a:ext>
            </a:extLst>
          </p:cNvPr>
          <p:cNvSpPr>
            <a:spLocks xmlns:a="http://schemas.openxmlformats.org/drawingml/2006/main" noGrp="1"/>
          </p:cNvSpPr>
          <p:nvPr/>
        </p:nvSpPr>
        <p:spPr>
          <a:xfrm xmlns:a="http://schemas.openxmlformats.org/drawingml/2006/main">
            <a:off x="552450" y="5543550"/>
            <a:ext cx="52387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900" b="1" i="0">
                <a:solidFill>
                  <a:srgbClr val="F8F2E9"/>
                </a:solidFill>
              </a:defRPr>
            </a:pPr>
            <a:r>
              <a:rPr sz="900" b="1" i="0">
                <a:solidFill>
                  <a:srgbClr val="F8F2E9"/>
                </a:solidFill>
              </a:rPr>
              <a:t>SEEKING EXECUTIVE PRODUCERS · DIRECTORS · FINANCING · DISTRIBUTION</a:t>
            </a:r>
          </a:p>
        </p:txBody>
      </p:sp>
      <p:sp>
        <p:nvSpPr>
          <p:cNvPr id="16" name="">
            <a:extLst xmlns:a="http://schemas.openxmlformats.org/drawingml/2006/main">
              <a:ext uri="{FF2B5EF4-FFF2-40B4-BE49-F238E27FC236}">
                <a16:creationId xmlns:a16="http://schemas.microsoft.com/office/drawing/2014/main" id="{7E4D3712-DE6A-4C48-B2BC-53C29A30D67E}"/>
              </a:ext>
            </a:extLst>
          </p:cNvPr>
          <p:cNvSpPr>
            <a:spLocks xmlns:a="http://schemas.openxmlformats.org/drawingml/2006/main" noGrp="1"/>
          </p:cNvSpPr>
          <p:nvPr/>
        </p:nvSpPr>
        <p:spPr>
          <a:xfrm xmlns:a="http://schemas.openxmlformats.org/drawingml/2006/main">
            <a:off x="552450" y="6019800"/>
            <a:ext cx="523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900" b="1" i="0">
                <a:solidFill>
                  <a:srgbClr val="D9AE47"/>
                </a:solidFill>
              </a:defRPr>
            </a:pPr>
            <a:r>
              <a:rPr sz="900" b="1" i="0">
                <a:solidFill>
                  <a:srgbClr val="D9AE47"/>
                </a:solidFill>
              </a:rPr>
              <a:t>April Floyd · Floyd Entertainment Group · FEGROUP.BIZ</a:t>
            </a:r>
          </a:p>
        </p:txBody>
      </p:sp>
    </p:spTree>
    <p:extLst>
      <p:ext uri="{BB962C8B-B14F-4D97-AF65-F5344CB8AC3E}">
        <p14:creationId xmlns:p14="http://schemas.microsoft.com/office/powerpoint/2010/main" val="670269820"/>
      </p:ext>
    </p:extLst>
  </p:cSld>
</p:sld>
</file>

<file path=ppt/slides/slide2.xml><?xml version="1.0" encoding="utf-8"?>
<p:sld xmlns:p="http://schemas.openxmlformats.org/presentationml/2006/main">
  <p:cSld>
    <p:bg>
      <p:bgPr>
        <a:solidFill xmlns:a="http://schemas.openxmlformats.org/drawingml/2006/main">
          <a:srgbClr val="070708"/>
        </a:solidFill>
      </p:bgPr>
    </p:bg>
    <p:spTree>
      <p:nvGrpSpPr>
        <p:cNvPr id="1" name=""/>
        <p:cNvGrpSpPr/>
        <p:nvPr/>
      </p:nvGrpSpPr>
      <p:grpSpPr>
        <a:xfrm xmlns:a="http://schemas.openxmlformats.org/drawingml/2006/main"/>
      </p:grpSpPr>
      <p:sp>
        <p:nvSpPr>
          <p:cNvPr id="16" name="">
            <a:extLst xmlns:a="http://schemas.openxmlformats.org/drawingml/2006/main">
              <a:ext uri="{FF2B5EF4-FFF2-40B4-BE49-F238E27FC236}">
                <a16:creationId xmlns:a16="http://schemas.microsoft.com/office/drawing/2014/main" id="{975AAD59-A7EC-49EA-B34B-73B98912F341}"/>
              </a:ext>
            </a:extLst>
          </p:cNvPr>
          <p:cNvSpPr>
            <a:spLocks xmlns:a="http://schemas.openxmlformats.org/drawingml/2006/main" noGrp="1"/>
          </p:cNvSpPr>
          <p:nvPr/>
        </p:nvSpPr>
        <p:spPr>
          <a:xfrm xmlns:a="http://schemas.openxmlformats.org/drawingml/2006/main">
            <a:off x="514350" y="276225"/>
            <a:ext cx="4191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900" b="1" i="0">
                <a:solidFill>
                  <a:srgbClr val="D9AE47"/>
                </a:solidFill>
              </a:defRPr>
            </a:pPr>
            <a:r>
              <a:rPr sz="900" b="1" i="0">
                <a:solidFill>
                  <a:srgbClr val="D9AE47"/>
                </a:solidFill>
              </a:rPr>
              <a:t>02</a:t>
            </a:r>
          </a:p>
        </p:txBody>
      </p:sp>
      <p:sp>
        <p:nvSpPr>
          <p:cNvPr id="2" name="">
            <a:extLst xmlns:a="http://schemas.openxmlformats.org/drawingml/2006/main">
              <a:ext uri="{FF2B5EF4-FFF2-40B4-BE49-F238E27FC236}">
                <a16:creationId xmlns:a16="http://schemas.microsoft.com/office/drawing/2014/main" id="{3F42B521-B0F3-41B6-99E7-4832E6BF1803}"/>
              </a:ext>
            </a:extLst>
          </p:cNvPr>
          <p:cNvSpPr>
            <a:spLocks xmlns:a="http://schemas.openxmlformats.org/drawingml/2006/main" noGrp="1"/>
          </p:cNvSpPr>
          <p:nvPr/>
        </p:nvSpPr>
        <p:spPr>
          <a:xfrm xmlns:a="http://schemas.openxmlformats.org/drawingml/2006/main">
            <a:off x="1009650" y="381000"/>
            <a:ext cx="476250" cy="19050"/>
          </a:xfrm>
          <a:prstGeom xmlns:a="http://schemas.openxmlformats.org/drawingml/2006/main" prst="rect">
            <a:avLst/>
          </a:prstGeom>
          <a:solidFill xmlns:a="http://schemas.openxmlformats.org/drawingml/2006/main">
            <a:srgbClr val="7B1028"/>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08B0AEE5-A41E-408F-825D-2D3CF063D817}"/>
              </a:ext>
            </a:extLst>
          </p:cNvPr>
          <p:cNvSpPr>
            <a:spLocks xmlns:a="http://schemas.openxmlformats.org/drawingml/2006/main" noGrp="1"/>
          </p:cNvSpPr>
          <p:nvPr/>
        </p:nvSpPr>
        <p:spPr>
          <a:xfrm xmlns:a="http://schemas.openxmlformats.org/drawingml/2006/main">
            <a:off x="1619250" y="276225"/>
            <a:ext cx="4762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750" b="1" i="0">
                <a:solidFill>
                  <a:srgbClr val="C7C1B8"/>
                </a:solidFill>
              </a:defRPr>
            </a:pPr>
            <a:r>
              <a:rPr sz="750" b="1" i="0">
                <a:solidFill>
                  <a:srgbClr val="C7C1B8"/>
                </a:solidFill>
              </a:rPr>
              <a:t>THE MOTION PICTURE</a:t>
            </a:r>
          </a:p>
        </p:txBody>
      </p:sp>
      <p:sp>
        <p:nvSpPr>
          <p:cNvPr id="4" name="">
            <a:extLst xmlns:a="http://schemas.openxmlformats.org/drawingml/2006/main">
              <a:ext uri="{FF2B5EF4-FFF2-40B4-BE49-F238E27FC236}">
                <a16:creationId xmlns:a16="http://schemas.microsoft.com/office/drawing/2014/main" id="{7245BDD1-BE99-48D0-850E-0564C23EAA65}"/>
              </a:ext>
            </a:extLst>
          </p:cNvPr>
          <p:cNvSpPr>
            <a:spLocks xmlns:a="http://schemas.openxmlformats.org/drawingml/2006/main" noGrp="1"/>
          </p:cNvSpPr>
          <p:nvPr/>
        </p:nvSpPr>
        <p:spPr>
          <a:xfrm xmlns:a="http://schemas.openxmlformats.org/drawingml/2006/main">
            <a:off x="8572500" y="276225"/>
            <a:ext cx="31051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675" b="1" i="0">
                <a:solidFill>
                  <a:srgbClr val="C7C1B8"/>
                </a:solidFill>
              </a:defRPr>
            </a:pPr>
            <a:r>
              <a:rPr sz="675" b="1" i="0">
                <a:solidFill>
                  <a:srgbClr val="C7C1B8"/>
                </a:solidFill>
              </a:rPr>
              <a:t>FEG · FLOYD ENTERTAINMENT GROUP</a:t>
            </a:r>
          </a:p>
        </p:txBody>
      </p:sp>
      <p:sp>
        <p:nvSpPr>
          <p:cNvPr id="5" name="">
            <a:extLst xmlns:a="http://schemas.openxmlformats.org/drawingml/2006/main">
              <a:ext uri="{FF2B5EF4-FFF2-40B4-BE49-F238E27FC236}">
                <a16:creationId xmlns:a16="http://schemas.microsoft.com/office/drawing/2014/main" id="{3D88F25B-2BFB-434E-9A21-599A968F5839}"/>
              </a:ext>
            </a:extLst>
          </p:cNvPr>
          <p:cNvSpPr>
            <a:spLocks xmlns:a="http://schemas.openxmlformats.org/drawingml/2006/main" noGrp="1"/>
          </p:cNvSpPr>
          <p:nvPr/>
        </p:nvSpPr>
        <p:spPr>
          <a:xfrm xmlns:a="http://schemas.openxmlformats.org/drawingml/2006/main">
            <a:off x="514350" y="6486525"/>
            <a:ext cx="11163300" cy="9525"/>
          </a:xfrm>
          <a:prstGeom xmlns:a="http://schemas.openxmlformats.org/drawingml/2006/main" prst="rect">
            <a:avLst/>
          </a:prstGeom>
          <a:solidFill xmlns:a="http://schemas.openxmlformats.org/drawingml/2006/main">
            <a:srgbClr val="3B3430"/>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1BCFFDC6-51E3-4420-B5AE-215B81619CB3}"/>
              </a:ext>
            </a:extLst>
          </p:cNvPr>
          <p:cNvSpPr>
            <a:spLocks xmlns:a="http://schemas.openxmlformats.org/drawingml/2006/main" noGrp="1"/>
          </p:cNvSpPr>
          <p:nvPr/>
        </p:nvSpPr>
        <p:spPr>
          <a:xfrm xmlns:a="http://schemas.openxmlformats.org/drawingml/2006/main">
            <a:off x="514350" y="6572250"/>
            <a:ext cx="72390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600" b="1" i="0">
                <a:solidFill>
                  <a:srgbClr val="817A73"/>
                </a:solidFill>
              </a:defRPr>
            </a:pPr>
            <a:r>
              <a:rPr sz="600" b="1" i="0">
                <a:solidFill>
                  <a:srgbClr val="817A73"/>
                </a:solidFill>
              </a:rPr>
              <a:t>CONFIDENTIAL DEVELOPMENT MATERIAL · CONCEPT ART · NO PERFORMERS ATTACHED</a:t>
            </a:r>
          </a:p>
        </p:txBody>
      </p:sp>
      <p:sp>
        <p:nvSpPr>
          <p:cNvPr id="7" name="">
            <a:extLst xmlns:a="http://schemas.openxmlformats.org/drawingml/2006/main">
              <a:ext uri="{FF2B5EF4-FFF2-40B4-BE49-F238E27FC236}">
                <a16:creationId xmlns:a16="http://schemas.microsoft.com/office/drawing/2014/main" id="{CB3A0E49-D457-4305-A92F-7E417672DCCA}"/>
              </a:ext>
            </a:extLst>
          </p:cNvPr>
          <p:cNvSpPr>
            <a:spLocks xmlns:a="http://schemas.openxmlformats.org/drawingml/2006/main" noGrp="1"/>
          </p:cNvSpPr>
          <p:nvPr/>
        </p:nvSpPr>
        <p:spPr>
          <a:xfrm xmlns:a="http://schemas.openxmlformats.org/drawingml/2006/main">
            <a:off x="9525000" y="6572250"/>
            <a:ext cx="21526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600" b="1" i="0">
                <a:solidFill>
                  <a:srgbClr val="D9AE47"/>
                </a:solidFill>
              </a:defRPr>
            </a:pPr>
            <a:r>
              <a:rPr sz="600" b="1" i="0">
                <a:solidFill>
                  <a:srgbClr val="D9AE47"/>
                </a:solidFill>
              </a:rPr>
              <a:t>02  ·  FEGROUP.BIZ</a:t>
            </a:r>
          </a:p>
        </p:txBody>
      </p:sp>
      <p:pic>
        <p:nvPicPr>
          <p:cNvPr id="23" name=""/>
          <p:cNvPicPr>
            <a:picLocks xmlns:a="http://schemas.openxmlformats.org/drawingml/2006/main" noChangeAspect="1"/>
          </p:cNvPicPr>
          <p:nvPr/>
        </p:nvPicPr>
        <p:blipFill>
          <a:blip xmlns:r="http://schemas.openxmlformats.org/officeDocument/2006/relationships" xmlns:a="http://schemas.openxmlformats.org/drawingml/2006/main" r:embed="R1087c92fc993454d"/>
          <a:srcRect xmlns:a="http://schemas.openxmlformats.org/drawingml/2006/main" l="27332" t="0" r="27332" b="0"/>
          <a:stretch xmlns:a="http://schemas.openxmlformats.org/drawingml/2006/main">
            <a:fillRect l="0" t="0" r="0" b="0"/>
          </a:stretch>
        </p:blipFill>
        <p:spPr>
          <a:xfrm xmlns:a="http://schemas.openxmlformats.org/drawingml/2006/main">
            <a:off x="6667500" y="0"/>
            <a:ext cx="5524500" cy="6858000"/>
          </a:xfrm>
          <a:prstGeom xmlns:a="http://schemas.openxmlformats.org/drawingml/2006/main" prst="rect">
            <a:avLst/>
          </a:prstGeom>
        </p:spPr>
      </p:pic>
      <p:sp>
        <p:nvSpPr>
          <p:cNvPr id="9" name="">
            <a:extLst xmlns:a="http://schemas.openxmlformats.org/drawingml/2006/main">
              <a:ext uri="{FF2B5EF4-FFF2-40B4-BE49-F238E27FC236}">
                <a16:creationId xmlns:a16="http://schemas.microsoft.com/office/drawing/2014/main" id="{B50FCD94-3FCF-4BF7-A03C-752B3C24E22C}"/>
              </a:ext>
            </a:extLst>
          </p:cNvPr>
          <p:cNvSpPr>
            <a:spLocks xmlns:a="http://schemas.openxmlformats.org/drawingml/2006/main" noGrp="1"/>
          </p:cNvSpPr>
          <p:nvPr/>
        </p:nvSpPr>
        <p:spPr>
          <a:xfrm xmlns:a="http://schemas.openxmlformats.org/drawingml/2006/main">
            <a:off x="0" y="552450"/>
            <a:ext cx="6667500" cy="5934075"/>
          </a:xfrm>
          <a:prstGeom xmlns:a="http://schemas.openxmlformats.org/drawingml/2006/main" prst="rect">
            <a:avLst/>
          </a:prstGeom>
          <a:solidFill xmlns:a="http://schemas.openxmlformats.org/drawingml/2006/main">
            <a:srgbClr val="070708"/>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83D5813E-F08D-4620-B0E5-C382925A32B8}"/>
              </a:ext>
            </a:extLst>
          </p:cNvPr>
          <p:cNvSpPr>
            <a:spLocks xmlns:a="http://schemas.openxmlformats.org/drawingml/2006/main" noGrp="1"/>
          </p:cNvSpPr>
          <p:nvPr/>
        </p:nvSpPr>
        <p:spPr>
          <a:xfrm xmlns:a="http://schemas.openxmlformats.org/drawingml/2006/main">
            <a:off x="552450" y="819150"/>
            <a:ext cx="552450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2925" b="0" i="0">
                <a:solidFill>
                  <a:srgbClr val="F8F2E9"/>
                </a:solidFill>
              </a:defRPr>
            </a:pPr>
            <a:r>
              <a:rPr sz="2925" b="0" i="0">
                <a:solidFill>
                  <a:srgbClr val="F8F2E9"/>
                </a:solidFill>
              </a:rPr>
              <a:t>Christmas is running</a:t>
            </a:r>
          </a:p>
          <a:p xmlns:a="http://schemas.openxmlformats.org/drawingml/2006/main">
            <a:pPr>
              <a:defRPr sz="2925" b="0" i="0">
                <a:solidFill>
                  <a:srgbClr val="F8F2E9"/>
                </a:solidFill>
              </a:defRPr>
            </a:pPr>
            <a:r>
              <a:rPr sz="2925" b="0" i="0">
                <a:solidFill>
                  <a:srgbClr val="F8F2E9"/>
                </a:solidFill>
              </a:rPr>
              <a:t>out of spirit.</a:t>
            </a:r>
          </a:p>
        </p:txBody>
      </p:sp>
      <p:sp>
        <p:nvSpPr>
          <p:cNvPr id="11" name="">
            <a:extLst xmlns:a="http://schemas.openxmlformats.org/drawingml/2006/main">
              <a:ext uri="{FF2B5EF4-FFF2-40B4-BE49-F238E27FC236}">
                <a16:creationId xmlns:a16="http://schemas.microsoft.com/office/drawing/2014/main" id="{DF556C48-DC9F-4F63-B948-C9325B040489}"/>
              </a:ext>
            </a:extLst>
          </p:cNvPr>
          <p:cNvSpPr>
            <a:spLocks xmlns:a="http://schemas.openxmlformats.org/drawingml/2006/main" noGrp="1"/>
          </p:cNvSpPr>
          <p:nvPr/>
        </p:nvSpPr>
        <p:spPr>
          <a:xfrm xmlns:a="http://schemas.openxmlformats.org/drawingml/2006/main">
            <a:off x="552450" y="1809750"/>
            <a:ext cx="5334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050" b="1" i="0">
                <a:solidFill>
                  <a:srgbClr val="D9AE47"/>
                </a:solidFill>
              </a:defRPr>
            </a:pPr>
            <a:r>
              <a:rPr sz="1050" b="1" i="0">
                <a:solidFill>
                  <a:srgbClr val="D9AE47"/>
                </a:solidFill>
              </a:rPr>
              <a:t>THE FEATURE-FILM PROMISE</a:t>
            </a:r>
          </a:p>
        </p:txBody>
      </p:sp>
      <p:sp>
        <p:nvSpPr>
          <p:cNvPr id="12" name="">
            <a:extLst xmlns:a="http://schemas.openxmlformats.org/drawingml/2006/main">
              <a:ext uri="{FF2B5EF4-FFF2-40B4-BE49-F238E27FC236}">
                <a16:creationId xmlns:a16="http://schemas.microsoft.com/office/drawing/2014/main" id="{4FC9C5CF-50AC-4E86-9B87-10A1730C70DF}"/>
              </a:ext>
            </a:extLst>
          </p:cNvPr>
          <p:cNvSpPr>
            <a:spLocks xmlns:a="http://schemas.openxmlformats.org/drawingml/2006/main" noGrp="1"/>
          </p:cNvSpPr>
          <p:nvPr/>
        </p:nvSpPr>
        <p:spPr>
          <a:xfrm xmlns:a="http://schemas.openxmlformats.org/drawingml/2006/main">
            <a:off x="552450" y="2333625"/>
            <a:ext cx="5429250" cy="1524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875" b="0" i="0">
                <a:solidFill>
                  <a:srgbClr val="F8F2E9"/>
                </a:solidFill>
              </a:defRPr>
            </a:pPr>
            <a:r>
              <a:rPr sz="1875" b="0" i="0">
                <a:solidFill>
                  <a:srgbClr val="F8F2E9"/>
                </a:solidFill>
              </a:rPr>
              <a:t>Nick is a widowed father, the world’s Santa and a gifted musician who comes alive onstage. When his secret performances derail Christmas deliveries, belief collapses—and the Spirit Meter falls with him.</a:t>
            </a:r>
          </a:p>
        </p:txBody>
      </p:sp>
      <p:sp>
        <p:nvSpPr>
          <p:cNvPr id="13" name="">
            <a:extLst xmlns:a="http://schemas.openxmlformats.org/drawingml/2006/main">
              <a:ext uri="{FF2B5EF4-FFF2-40B4-BE49-F238E27FC236}">
                <a16:creationId xmlns:a16="http://schemas.microsoft.com/office/drawing/2014/main" id="{74BF71B0-2917-4385-87EF-0EE8E55871E9}"/>
              </a:ext>
            </a:extLst>
          </p:cNvPr>
          <p:cNvSpPr>
            <a:spLocks xmlns:a="http://schemas.openxmlformats.org/drawingml/2006/main" noGrp="1"/>
          </p:cNvSpPr>
          <p:nvPr/>
        </p:nvSpPr>
        <p:spPr>
          <a:xfrm xmlns:a="http://schemas.openxmlformats.org/drawingml/2006/main">
            <a:off x="552450" y="4029075"/>
            <a:ext cx="685800" cy="38100"/>
          </a:xfrm>
          <a:prstGeom xmlns:a="http://schemas.openxmlformats.org/drawingml/2006/main" prst="rect">
            <a:avLst/>
          </a:prstGeom>
          <a:solidFill xmlns:a="http://schemas.openxmlformats.org/drawingml/2006/main">
            <a:srgbClr val="7B1028"/>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AABB9990-8450-4C0C-83F8-24F8AF4A65BA}"/>
              </a:ext>
            </a:extLst>
          </p:cNvPr>
          <p:cNvSpPr>
            <a:spLocks xmlns:a="http://schemas.openxmlformats.org/drawingml/2006/main" noGrp="1"/>
          </p:cNvSpPr>
          <p:nvPr/>
        </p:nvSpPr>
        <p:spPr>
          <a:xfrm xmlns:a="http://schemas.openxmlformats.org/drawingml/2006/main">
            <a:off x="552450" y="4305300"/>
            <a:ext cx="5381625" cy="1095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425" b="0" i="0">
                <a:solidFill>
                  <a:srgbClr val="C7C1B8"/>
                </a:solidFill>
              </a:defRPr>
            </a:pPr>
            <a:r>
              <a:rPr sz="1425" b="0" i="0">
                <a:solidFill>
                  <a:srgbClr val="C7C1B8"/>
                </a:solidFill>
              </a:rPr>
              <a:t>A chance meeting with single mother Justine and her music-loving son Jimmi leads Nick toward love, family history and a time-travel mission that could restore Christmas—and himself.</a:t>
            </a:r>
          </a:p>
        </p:txBody>
      </p:sp>
      <p:sp>
        <p:nvSpPr>
          <p:cNvPr id="15" name="">
            <a:extLst xmlns:a="http://schemas.openxmlformats.org/drawingml/2006/main">
              <a:ext uri="{FF2B5EF4-FFF2-40B4-BE49-F238E27FC236}">
                <a16:creationId xmlns:a16="http://schemas.microsoft.com/office/drawing/2014/main" id="{80C4E259-E827-42A6-97A4-7523CC6EA9B0}"/>
              </a:ext>
            </a:extLst>
          </p:cNvPr>
          <p:cNvSpPr>
            <a:spLocks xmlns:a="http://schemas.openxmlformats.org/drawingml/2006/main" noGrp="1"/>
          </p:cNvSpPr>
          <p:nvPr/>
        </p:nvSpPr>
        <p:spPr>
          <a:xfrm xmlns:a="http://schemas.openxmlformats.org/drawingml/2006/main">
            <a:off x="552450" y="5695950"/>
            <a:ext cx="5429250"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825" b="1" i="0">
                <a:solidFill>
                  <a:srgbClr val="D9AE47"/>
                </a:solidFill>
              </a:defRPr>
            </a:pPr>
            <a:r>
              <a:rPr sz="825" b="1" i="0">
                <a:solidFill>
                  <a:srgbClr val="D9AE47"/>
                </a:solidFill>
              </a:rPr>
              <a:t>HIGH-CONCEPT HOLIDAY FANTASY · SOUL MUSIC</a:t>
            </a:r>
          </a:p>
          <a:p xmlns:a="http://schemas.openxmlformats.org/drawingml/2006/main">
            <a:pPr>
              <a:defRPr sz="825" b="1" i="0">
                <a:solidFill>
                  <a:srgbClr val="D9AE47"/>
                </a:solidFill>
              </a:defRPr>
            </a:pPr>
            <a:r>
              <a:rPr sz="825" b="1" i="0">
                <a:solidFill>
                  <a:srgbClr val="D9AE47"/>
                </a:solidFill>
              </a:rPr>
              <a:t>ROMANCE · FAMILY REDEMPTION</a:t>
            </a:r>
          </a:p>
        </p:txBody>
      </p:sp>
    </p:spTree>
    <p:extLst>
      <p:ext uri="{BB962C8B-B14F-4D97-AF65-F5344CB8AC3E}">
        <p14:creationId xmlns:p14="http://schemas.microsoft.com/office/powerpoint/2010/main" val="486167267"/>
      </p:ext>
    </p:extLst>
  </p:cSld>
</p:sld>
</file>

<file path=ppt/slides/slide3.xml><?xml version="1.0" encoding="utf-8"?>
<p:sld xmlns:p="http://schemas.openxmlformats.org/presentationml/2006/main">
  <p:cSld>
    <p:bg>
      <p:bgPr>
        <a:solidFill xmlns:a="http://schemas.openxmlformats.org/drawingml/2006/main">
          <a:srgbClr val="070708"/>
        </a:solidFill>
      </p:bgPr>
    </p:bg>
    <p:spTree>
      <p:nvGrpSpPr>
        <p:cNvPr id="1" name=""/>
        <p:cNvGrpSpPr/>
        <p:nvPr/>
      </p:nvGrpSpPr>
      <p:grpSpPr>
        <a:xfrm xmlns:a="http://schemas.openxmlformats.org/drawingml/2006/main"/>
      </p:grpSpPr>
      <p:sp>
        <p:nvSpPr>
          <p:cNvPr id="43" name="">
            <a:extLst xmlns:a="http://schemas.openxmlformats.org/drawingml/2006/main">
              <a:ext uri="{FF2B5EF4-FFF2-40B4-BE49-F238E27FC236}">
                <a16:creationId xmlns:a16="http://schemas.microsoft.com/office/drawing/2014/main" id="{EB4B864A-B2CC-4288-A4A1-7C9B0E948840}"/>
              </a:ext>
            </a:extLst>
          </p:cNvPr>
          <p:cNvSpPr>
            <a:spLocks xmlns:a="http://schemas.openxmlformats.org/drawingml/2006/main" noGrp="1"/>
          </p:cNvSpPr>
          <p:nvPr/>
        </p:nvSpPr>
        <p:spPr>
          <a:xfrm xmlns:a="http://schemas.openxmlformats.org/drawingml/2006/main">
            <a:off x="514350" y="276225"/>
            <a:ext cx="4191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900" b="1" i="0">
                <a:solidFill>
                  <a:srgbClr val="D9AE47"/>
                </a:solidFill>
              </a:defRPr>
            </a:pPr>
            <a:r>
              <a:rPr sz="900" b="1" i="0">
                <a:solidFill>
                  <a:srgbClr val="D9AE47"/>
                </a:solidFill>
              </a:rPr>
              <a:t>03</a:t>
            </a:r>
          </a:p>
        </p:txBody>
      </p:sp>
      <p:sp>
        <p:nvSpPr>
          <p:cNvPr id="2" name="">
            <a:extLst xmlns:a="http://schemas.openxmlformats.org/drawingml/2006/main">
              <a:ext uri="{FF2B5EF4-FFF2-40B4-BE49-F238E27FC236}">
                <a16:creationId xmlns:a16="http://schemas.microsoft.com/office/drawing/2014/main" id="{981F2A9F-ECC0-464D-91A3-F418D0F62947}"/>
              </a:ext>
            </a:extLst>
          </p:cNvPr>
          <p:cNvSpPr>
            <a:spLocks xmlns:a="http://schemas.openxmlformats.org/drawingml/2006/main" noGrp="1"/>
          </p:cNvSpPr>
          <p:nvPr/>
        </p:nvSpPr>
        <p:spPr>
          <a:xfrm xmlns:a="http://schemas.openxmlformats.org/drawingml/2006/main">
            <a:off x="1009650" y="381000"/>
            <a:ext cx="476250" cy="19050"/>
          </a:xfrm>
          <a:prstGeom xmlns:a="http://schemas.openxmlformats.org/drawingml/2006/main" prst="rect">
            <a:avLst/>
          </a:prstGeom>
          <a:solidFill xmlns:a="http://schemas.openxmlformats.org/drawingml/2006/main">
            <a:srgbClr val="7B1028"/>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AA94F30A-5955-4978-A229-551DABAAC10E}"/>
              </a:ext>
            </a:extLst>
          </p:cNvPr>
          <p:cNvSpPr>
            <a:spLocks xmlns:a="http://schemas.openxmlformats.org/drawingml/2006/main" noGrp="1"/>
          </p:cNvSpPr>
          <p:nvPr/>
        </p:nvSpPr>
        <p:spPr>
          <a:xfrm xmlns:a="http://schemas.openxmlformats.org/drawingml/2006/main">
            <a:off x="1619250" y="276225"/>
            <a:ext cx="4762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750" b="1" i="0">
                <a:solidFill>
                  <a:srgbClr val="C7C1B8"/>
                </a:solidFill>
              </a:defRPr>
            </a:pPr>
            <a:r>
              <a:rPr sz="750" b="1" i="0">
                <a:solidFill>
                  <a:srgbClr val="C7C1B8"/>
                </a:solidFill>
              </a:rPr>
              <a:t>COMPARABLE FILMS</a:t>
            </a:r>
          </a:p>
        </p:txBody>
      </p:sp>
      <p:sp>
        <p:nvSpPr>
          <p:cNvPr id="4" name="">
            <a:extLst xmlns:a="http://schemas.openxmlformats.org/drawingml/2006/main">
              <a:ext uri="{FF2B5EF4-FFF2-40B4-BE49-F238E27FC236}">
                <a16:creationId xmlns:a16="http://schemas.microsoft.com/office/drawing/2014/main" id="{6FD79E5C-E282-41FA-9C1E-87F1EB00BDB5}"/>
              </a:ext>
            </a:extLst>
          </p:cNvPr>
          <p:cNvSpPr>
            <a:spLocks xmlns:a="http://schemas.openxmlformats.org/drawingml/2006/main" noGrp="1"/>
          </p:cNvSpPr>
          <p:nvPr/>
        </p:nvSpPr>
        <p:spPr>
          <a:xfrm xmlns:a="http://schemas.openxmlformats.org/drawingml/2006/main">
            <a:off x="8572500" y="276225"/>
            <a:ext cx="31051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675" b="1" i="0">
                <a:solidFill>
                  <a:srgbClr val="C7C1B8"/>
                </a:solidFill>
              </a:defRPr>
            </a:pPr>
            <a:r>
              <a:rPr sz="675" b="1" i="0">
                <a:solidFill>
                  <a:srgbClr val="C7C1B8"/>
                </a:solidFill>
              </a:rPr>
              <a:t>FEG · FLOYD ENTERTAINMENT GROUP</a:t>
            </a:r>
          </a:p>
        </p:txBody>
      </p:sp>
      <p:sp>
        <p:nvSpPr>
          <p:cNvPr id="5" name="">
            <a:extLst xmlns:a="http://schemas.openxmlformats.org/drawingml/2006/main">
              <a:ext uri="{FF2B5EF4-FFF2-40B4-BE49-F238E27FC236}">
                <a16:creationId xmlns:a16="http://schemas.microsoft.com/office/drawing/2014/main" id="{688B361C-F13F-4C96-A3D3-818CCED09242}"/>
              </a:ext>
            </a:extLst>
          </p:cNvPr>
          <p:cNvSpPr>
            <a:spLocks xmlns:a="http://schemas.openxmlformats.org/drawingml/2006/main" noGrp="1"/>
          </p:cNvSpPr>
          <p:nvPr/>
        </p:nvSpPr>
        <p:spPr>
          <a:xfrm xmlns:a="http://schemas.openxmlformats.org/drawingml/2006/main">
            <a:off x="514350" y="6486525"/>
            <a:ext cx="11163300" cy="9525"/>
          </a:xfrm>
          <a:prstGeom xmlns:a="http://schemas.openxmlformats.org/drawingml/2006/main" prst="rect">
            <a:avLst/>
          </a:prstGeom>
          <a:solidFill xmlns:a="http://schemas.openxmlformats.org/drawingml/2006/main">
            <a:srgbClr val="3B3430"/>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F34B361F-32AD-4DFD-A8BF-8FCA37A2A057}"/>
              </a:ext>
            </a:extLst>
          </p:cNvPr>
          <p:cNvSpPr>
            <a:spLocks xmlns:a="http://schemas.openxmlformats.org/drawingml/2006/main" noGrp="1"/>
          </p:cNvSpPr>
          <p:nvPr/>
        </p:nvSpPr>
        <p:spPr>
          <a:xfrm xmlns:a="http://schemas.openxmlformats.org/drawingml/2006/main">
            <a:off x="514350" y="6572250"/>
            <a:ext cx="72390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600" b="1" i="0">
                <a:solidFill>
                  <a:srgbClr val="817A73"/>
                </a:solidFill>
              </a:defRPr>
            </a:pPr>
            <a:r>
              <a:rPr sz="600" b="1" i="0">
                <a:solidFill>
                  <a:srgbClr val="817A73"/>
                </a:solidFill>
              </a:rPr>
              <a:t>CONFIDENTIAL DEVELOPMENT MATERIAL · CONCEPT ART · NO PERFORMERS ATTACHED</a:t>
            </a:r>
          </a:p>
        </p:txBody>
      </p:sp>
      <p:sp>
        <p:nvSpPr>
          <p:cNvPr id="7" name="">
            <a:extLst xmlns:a="http://schemas.openxmlformats.org/drawingml/2006/main">
              <a:ext uri="{FF2B5EF4-FFF2-40B4-BE49-F238E27FC236}">
                <a16:creationId xmlns:a16="http://schemas.microsoft.com/office/drawing/2014/main" id="{7B69436B-10CA-4CB1-AC51-AD44E7C62186}"/>
              </a:ext>
            </a:extLst>
          </p:cNvPr>
          <p:cNvSpPr>
            <a:spLocks xmlns:a="http://schemas.openxmlformats.org/drawingml/2006/main" noGrp="1"/>
          </p:cNvSpPr>
          <p:nvPr/>
        </p:nvSpPr>
        <p:spPr>
          <a:xfrm xmlns:a="http://schemas.openxmlformats.org/drawingml/2006/main">
            <a:off x="9525000" y="6572250"/>
            <a:ext cx="21526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600" b="1" i="0">
                <a:solidFill>
                  <a:srgbClr val="D9AE47"/>
                </a:solidFill>
              </a:defRPr>
            </a:pPr>
            <a:r>
              <a:rPr sz="600" b="1" i="0">
                <a:solidFill>
                  <a:srgbClr val="D9AE47"/>
                </a:solidFill>
              </a:rPr>
              <a:t>03  ·  FEGROUP.BIZ</a:t>
            </a:r>
          </a:p>
        </p:txBody>
      </p:sp>
      <p:sp>
        <p:nvSpPr>
          <p:cNvPr id="8" name="">
            <a:extLst xmlns:a="http://schemas.openxmlformats.org/drawingml/2006/main">
              <a:ext uri="{FF2B5EF4-FFF2-40B4-BE49-F238E27FC236}">
                <a16:creationId xmlns:a16="http://schemas.microsoft.com/office/drawing/2014/main" id="{943605D6-4EC3-4DC6-89F4-353C65D806E6}"/>
              </a:ext>
            </a:extLst>
          </p:cNvPr>
          <p:cNvSpPr>
            <a:spLocks xmlns:a="http://schemas.openxmlformats.org/drawingml/2006/main" noGrp="1"/>
          </p:cNvSpPr>
          <p:nvPr/>
        </p:nvSpPr>
        <p:spPr>
          <a:xfrm xmlns:a="http://schemas.openxmlformats.org/drawingml/2006/main">
            <a:off x="514350" y="781050"/>
            <a:ext cx="111633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2850" b="0" i="0">
                <a:solidFill>
                  <a:srgbClr val="F8F2E9"/>
                </a:solidFill>
              </a:defRPr>
            </a:pPr>
            <a:r>
              <a:rPr sz="2850" b="0" i="0">
                <a:solidFill>
                  <a:srgbClr val="F8F2E9"/>
                </a:solidFill>
              </a:rPr>
              <a:t>Black holiday stories have demonstrated theatrical demand.</a:t>
            </a:r>
          </a:p>
        </p:txBody>
      </p:sp>
      <p:sp>
        <p:nvSpPr>
          <p:cNvPr id="9" name="">
            <a:extLst xmlns:a="http://schemas.openxmlformats.org/drawingml/2006/main">
              <a:ext uri="{FF2B5EF4-FFF2-40B4-BE49-F238E27FC236}">
                <a16:creationId xmlns:a16="http://schemas.microsoft.com/office/drawing/2014/main" id="{6B29DDD5-92DD-47FD-87CA-FC568A4AE9FB}"/>
              </a:ext>
            </a:extLst>
          </p:cNvPr>
          <p:cNvSpPr>
            <a:spLocks xmlns:a="http://schemas.openxmlformats.org/drawingml/2006/main" noGrp="1"/>
          </p:cNvSpPr>
          <p:nvPr/>
        </p:nvSpPr>
        <p:spPr>
          <a:xfrm xmlns:a="http://schemas.openxmlformats.org/drawingml/2006/main">
            <a:off x="533400" y="1362075"/>
            <a:ext cx="8572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975" b="1" i="0">
                <a:solidFill>
                  <a:srgbClr val="D9AE47"/>
                </a:solidFill>
              </a:defRPr>
            </a:pPr>
            <a:r>
              <a:rPr sz="975" b="1" i="0">
                <a:solidFill>
                  <a:srgbClr val="D9AE47"/>
                </a:solidFill>
              </a:rPr>
              <a:t>SELECTED THEATRICAL COMPARISONS · NOMINAL DOLLARS</a:t>
            </a:r>
          </a:p>
        </p:txBody>
      </p:sp>
      <p:sp>
        <p:nvSpPr>
          <p:cNvPr id="10" name="">
            <a:extLst xmlns:a="http://schemas.openxmlformats.org/drawingml/2006/main">
              <a:ext uri="{FF2B5EF4-FFF2-40B4-BE49-F238E27FC236}">
                <a16:creationId xmlns:a16="http://schemas.microsoft.com/office/drawing/2014/main" id="{255A5EC1-3E9A-4E49-985F-4099867CFB41}"/>
              </a:ext>
            </a:extLst>
          </p:cNvPr>
          <p:cNvSpPr>
            <a:spLocks xmlns:a="http://schemas.openxmlformats.org/drawingml/2006/main" noGrp="1"/>
          </p:cNvSpPr>
          <p:nvPr/>
        </p:nvSpPr>
        <p:spPr>
          <a:xfrm xmlns:a="http://schemas.openxmlformats.org/drawingml/2006/main">
            <a:off x="533400" y="1952625"/>
            <a:ext cx="4762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900" b="1" i="0">
                <a:solidFill>
                  <a:srgbClr val="C7C1B8"/>
                </a:solidFill>
              </a:defRPr>
            </a:pPr>
            <a:r>
              <a:rPr sz="900" b="1" i="0">
                <a:solidFill>
                  <a:srgbClr val="C7C1B8"/>
                </a:solidFill>
              </a:rPr>
              <a:t>FILM</a:t>
            </a:r>
          </a:p>
        </p:txBody>
      </p:sp>
      <p:sp>
        <p:nvSpPr>
          <p:cNvPr id="11" name="">
            <a:extLst xmlns:a="http://schemas.openxmlformats.org/drawingml/2006/main">
              <a:ext uri="{FF2B5EF4-FFF2-40B4-BE49-F238E27FC236}">
                <a16:creationId xmlns:a16="http://schemas.microsoft.com/office/drawing/2014/main" id="{65F05714-EC75-4461-A256-24C9DD3E0DC6}"/>
              </a:ext>
            </a:extLst>
          </p:cNvPr>
          <p:cNvSpPr>
            <a:spLocks xmlns:a="http://schemas.openxmlformats.org/drawingml/2006/main" noGrp="1"/>
          </p:cNvSpPr>
          <p:nvPr/>
        </p:nvSpPr>
        <p:spPr>
          <a:xfrm xmlns:a="http://schemas.openxmlformats.org/drawingml/2006/main">
            <a:off x="6048375" y="1866900"/>
            <a:ext cx="12382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825" b="1" i="0">
                <a:solidFill>
                  <a:srgbClr val="C7C1B8"/>
                </a:solidFill>
              </a:defRPr>
            </a:pPr>
            <a:r>
              <a:rPr sz="825" b="1" i="0">
                <a:solidFill>
                  <a:srgbClr val="C7C1B8"/>
                </a:solidFill>
              </a:rPr>
              <a:t>PRODUCTION</a:t>
            </a:r>
          </a:p>
          <a:p xmlns:a="http://schemas.openxmlformats.org/drawingml/2006/main">
            <a:pPr>
              <a:defRPr sz="825" b="1" i="0">
                <a:solidFill>
                  <a:srgbClr val="C7C1B8"/>
                </a:solidFill>
              </a:defRPr>
            </a:pPr>
            <a:r>
              <a:rPr sz="825" b="1" i="0">
                <a:solidFill>
                  <a:srgbClr val="C7C1B8"/>
                </a:solidFill>
              </a:rPr>
              <a:t>BUDGET</a:t>
            </a:r>
          </a:p>
        </p:txBody>
      </p:sp>
      <p:sp>
        <p:nvSpPr>
          <p:cNvPr id="12" name="">
            <a:extLst xmlns:a="http://schemas.openxmlformats.org/drawingml/2006/main">
              <a:ext uri="{FF2B5EF4-FFF2-40B4-BE49-F238E27FC236}">
                <a16:creationId xmlns:a16="http://schemas.microsoft.com/office/drawing/2014/main" id="{0F94BADA-03C0-41B6-A2A6-2F61C2CAE91E}"/>
              </a:ext>
            </a:extLst>
          </p:cNvPr>
          <p:cNvSpPr>
            <a:spLocks xmlns:a="http://schemas.openxmlformats.org/drawingml/2006/main" noGrp="1"/>
          </p:cNvSpPr>
          <p:nvPr/>
        </p:nvSpPr>
        <p:spPr>
          <a:xfrm xmlns:a="http://schemas.openxmlformats.org/drawingml/2006/main">
            <a:off x="7810500" y="1866900"/>
            <a:ext cx="147637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825" b="1" i="0">
                <a:solidFill>
                  <a:srgbClr val="C7C1B8"/>
                </a:solidFill>
              </a:defRPr>
            </a:pPr>
            <a:r>
              <a:rPr sz="825" b="1" i="0">
                <a:solidFill>
                  <a:srgbClr val="C7C1B8"/>
                </a:solidFill>
              </a:rPr>
              <a:t>WORLDWIDE</a:t>
            </a:r>
          </a:p>
          <a:p xmlns:a="http://schemas.openxmlformats.org/drawingml/2006/main">
            <a:pPr>
              <a:defRPr sz="825" b="1" i="0">
                <a:solidFill>
                  <a:srgbClr val="C7C1B8"/>
                </a:solidFill>
              </a:defRPr>
            </a:pPr>
            <a:r>
              <a:rPr sz="825" b="1" i="0">
                <a:solidFill>
                  <a:srgbClr val="C7C1B8"/>
                </a:solidFill>
              </a:rPr>
              <a:t>BOX OFFICE</a:t>
            </a:r>
          </a:p>
        </p:txBody>
      </p:sp>
      <p:sp>
        <p:nvSpPr>
          <p:cNvPr id="13" name="">
            <a:extLst xmlns:a="http://schemas.openxmlformats.org/drawingml/2006/main">
              <a:ext uri="{FF2B5EF4-FFF2-40B4-BE49-F238E27FC236}">
                <a16:creationId xmlns:a16="http://schemas.microsoft.com/office/drawing/2014/main" id="{676827AB-9B8D-415B-8B0B-D64814CC1452}"/>
              </a:ext>
            </a:extLst>
          </p:cNvPr>
          <p:cNvSpPr>
            <a:spLocks xmlns:a="http://schemas.openxmlformats.org/drawingml/2006/main" noGrp="1"/>
          </p:cNvSpPr>
          <p:nvPr/>
        </p:nvSpPr>
        <p:spPr>
          <a:xfrm xmlns:a="http://schemas.openxmlformats.org/drawingml/2006/main">
            <a:off x="9953625" y="1866900"/>
            <a:ext cx="13335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825" b="1" i="0">
                <a:solidFill>
                  <a:srgbClr val="C7C1B8"/>
                </a:solidFill>
              </a:defRPr>
            </a:pPr>
            <a:r>
              <a:rPr sz="825" b="1" i="0">
                <a:solidFill>
                  <a:srgbClr val="C7C1B8"/>
                </a:solidFill>
              </a:rPr>
              <a:t>GROSS /</a:t>
            </a:r>
          </a:p>
          <a:p xmlns:a="http://schemas.openxmlformats.org/drawingml/2006/main">
            <a:pPr>
              <a:defRPr sz="825" b="1" i="0">
                <a:solidFill>
                  <a:srgbClr val="C7C1B8"/>
                </a:solidFill>
              </a:defRPr>
            </a:pPr>
            <a:r>
              <a:rPr sz="825" b="1" i="0">
                <a:solidFill>
                  <a:srgbClr val="C7C1B8"/>
                </a:solidFill>
              </a:rPr>
              <a:t>BUDGET</a:t>
            </a:r>
          </a:p>
        </p:txBody>
      </p:sp>
      <p:sp>
        <p:nvSpPr>
          <p:cNvPr id="14" name="">
            <a:extLst xmlns:a="http://schemas.openxmlformats.org/drawingml/2006/main">
              <a:ext uri="{FF2B5EF4-FFF2-40B4-BE49-F238E27FC236}">
                <a16:creationId xmlns:a16="http://schemas.microsoft.com/office/drawing/2014/main" id="{A54F410C-44D1-4072-8788-18FFA57C5AF3}"/>
              </a:ext>
            </a:extLst>
          </p:cNvPr>
          <p:cNvSpPr>
            <a:spLocks xmlns:a="http://schemas.openxmlformats.org/drawingml/2006/main" noGrp="1"/>
          </p:cNvSpPr>
          <p:nvPr/>
        </p:nvSpPr>
        <p:spPr>
          <a:xfrm xmlns:a="http://schemas.openxmlformats.org/drawingml/2006/main">
            <a:off x="514350" y="2343150"/>
            <a:ext cx="11163300" cy="19050"/>
          </a:xfrm>
          <a:prstGeom xmlns:a="http://schemas.openxmlformats.org/drawingml/2006/main" prst="rect">
            <a:avLst/>
          </a:prstGeom>
          <a:solidFill xmlns:a="http://schemas.openxmlformats.org/drawingml/2006/main">
            <a:srgbClr val="7B1028"/>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C4726BE3-7F7E-46E3-BE65-DA51ADC9B643}"/>
              </a:ext>
            </a:extLst>
          </p:cNvPr>
          <p:cNvSpPr>
            <a:spLocks xmlns:a="http://schemas.openxmlformats.org/drawingml/2006/main" noGrp="1"/>
          </p:cNvSpPr>
          <p:nvPr/>
        </p:nvSpPr>
        <p:spPr>
          <a:xfrm xmlns:a="http://schemas.openxmlformats.org/drawingml/2006/main">
            <a:off x="533400" y="2571750"/>
            <a:ext cx="4095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650" b="0" i="0">
                <a:solidFill>
                  <a:srgbClr val="F8F2E9"/>
                </a:solidFill>
              </a:defRPr>
            </a:pPr>
            <a:r>
              <a:rPr sz="1650" b="0" i="0">
                <a:solidFill>
                  <a:srgbClr val="F8F2E9"/>
                </a:solidFill>
              </a:rPr>
              <a:t>This Christmas</a:t>
            </a:r>
          </a:p>
        </p:txBody>
      </p:sp>
      <p:sp>
        <p:nvSpPr>
          <p:cNvPr id="16" name="">
            <a:extLst xmlns:a="http://schemas.openxmlformats.org/drawingml/2006/main">
              <a:ext uri="{FF2B5EF4-FFF2-40B4-BE49-F238E27FC236}">
                <a16:creationId xmlns:a16="http://schemas.microsoft.com/office/drawing/2014/main" id="{B91AAF03-553C-4B48-921D-05BB5E5ED8B4}"/>
              </a:ext>
            </a:extLst>
          </p:cNvPr>
          <p:cNvSpPr>
            <a:spLocks xmlns:a="http://schemas.openxmlformats.org/drawingml/2006/main" noGrp="1"/>
          </p:cNvSpPr>
          <p:nvPr/>
        </p:nvSpPr>
        <p:spPr>
          <a:xfrm xmlns:a="http://schemas.openxmlformats.org/drawingml/2006/main">
            <a:off x="4762500" y="2600325"/>
            <a:ext cx="666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050" b="1" i="0">
                <a:solidFill>
                  <a:srgbClr val="D9AE47"/>
                </a:solidFill>
              </a:defRPr>
            </a:pPr>
            <a:r>
              <a:rPr sz="1050" b="1" i="0">
                <a:solidFill>
                  <a:srgbClr val="D9AE47"/>
                </a:solidFill>
              </a:rPr>
              <a:t>2007</a:t>
            </a:r>
          </a:p>
        </p:txBody>
      </p:sp>
      <p:sp>
        <p:nvSpPr>
          <p:cNvPr id="17" name="">
            <a:extLst xmlns:a="http://schemas.openxmlformats.org/drawingml/2006/main">
              <a:ext uri="{FF2B5EF4-FFF2-40B4-BE49-F238E27FC236}">
                <a16:creationId xmlns:a16="http://schemas.microsoft.com/office/drawing/2014/main" id="{F0A60A3B-72D1-4035-B959-F7C472B0A8B5}"/>
              </a:ext>
            </a:extLst>
          </p:cNvPr>
          <p:cNvSpPr>
            <a:spLocks xmlns:a="http://schemas.openxmlformats.org/drawingml/2006/main" noGrp="1"/>
          </p:cNvSpPr>
          <p:nvPr/>
        </p:nvSpPr>
        <p:spPr>
          <a:xfrm xmlns:a="http://schemas.openxmlformats.org/drawingml/2006/main">
            <a:off x="6048375" y="2571750"/>
            <a:ext cx="1238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575" b="1" i="0">
                <a:solidFill>
                  <a:srgbClr val="F8F2E9"/>
                </a:solidFill>
              </a:defRPr>
            </a:pPr>
            <a:r>
              <a:rPr sz="1575" b="1" i="0">
                <a:solidFill>
                  <a:srgbClr val="F8F2E9"/>
                </a:solidFill>
              </a:rPr>
              <a:t>$13.0M</a:t>
            </a:r>
          </a:p>
        </p:txBody>
      </p:sp>
      <p:sp>
        <p:nvSpPr>
          <p:cNvPr id="18" name="">
            <a:extLst xmlns:a="http://schemas.openxmlformats.org/drawingml/2006/main">
              <a:ext uri="{FF2B5EF4-FFF2-40B4-BE49-F238E27FC236}">
                <a16:creationId xmlns:a16="http://schemas.microsoft.com/office/drawing/2014/main" id="{D446C182-9603-4C71-8509-A2417CE7C1C6}"/>
              </a:ext>
            </a:extLst>
          </p:cNvPr>
          <p:cNvSpPr>
            <a:spLocks xmlns:a="http://schemas.openxmlformats.org/drawingml/2006/main" noGrp="1"/>
          </p:cNvSpPr>
          <p:nvPr/>
        </p:nvSpPr>
        <p:spPr>
          <a:xfrm xmlns:a="http://schemas.openxmlformats.org/drawingml/2006/main">
            <a:off x="7810500" y="2571750"/>
            <a:ext cx="1476375"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575" b="1" i="0">
                <a:solidFill>
                  <a:srgbClr val="F8F2E9"/>
                </a:solidFill>
              </a:defRPr>
            </a:pPr>
            <a:r>
              <a:rPr sz="1575" b="1" i="0">
                <a:solidFill>
                  <a:srgbClr val="F8F2E9"/>
                </a:solidFill>
              </a:rPr>
              <a:t>$49.7M</a:t>
            </a:r>
          </a:p>
        </p:txBody>
      </p:sp>
      <p:sp>
        <p:nvSpPr>
          <p:cNvPr id="19" name="">
            <a:extLst xmlns:a="http://schemas.openxmlformats.org/drawingml/2006/main">
              <a:ext uri="{FF2B5EF4-FFF2-40B4-BE49-F238E27FC236}">
                <a16:creationId xmlns:a16="http://schemas.microsoft.com/office/drawing/2014/main" id="{EB91977E-98B9-4331-AD9F-3C05C9FADACF}"/>
              </a:ext>
            </a:extLst>
          </p:cNvPr>
          <p:cNvSpPr>
            <a:spLocks xmlns:a="http://schemas.openxmlformats.org/drawingml/2006/main" noGrp="1"/>
          </p:cNvSpPr>
          <p:nvPr/>
        </p:nvSpPr>
        <p:spPr>
          <a:xfrm xmlns:a="http://schemas.openxmlformats.org/drawingml/2006/main">
            <a:off x="9953625" y="2571750"/>
            <a:ext cx="1333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725" b="1" i="0">
                <a:solidFill>
                  <a:srgbClr val="D9AE47"/>
                </a:solidFill>
              </a:defRPr>
            </a:pPr>
            <a:r>
              <a:rPr sz="1725" b="1" i="0">
                <a:solidFill>
                  <a:srgbClr val="D9AE47"/>
                </a:solidFill>
              </a:rPr>
              <a:t>3.8×</a:t>
            </a:r>
          </a:p>
        </p:txBody>
      </p:sp>
      <p:sp>
        <p:nvSpPr>
          <p:cNvPr id="20" name="">
            <a:extLst xmlns:a="http://schemas.openxmlformats.org/drawingml/2006/main">
              <a:ext uri="{FF2B5EF4-FFF2-40B4-BE49-F238E27FC236}">
                <a16:creationId xmlns:a16="http://schemas.microsoft.com/office/drawing/2014/main" id="{968309D7-7418-43F0-BE3C-B3B241005E53}"/>
              </a:ext>
            </a:extLst>
          </p:cNvPr>
          <p:cNvSpPr>
            <a:spLocks xmlns:a="http://schemas.openxmlformats.org/drawingml/2006/main" noGrp="1"/>
          </p:cNvSpPr>
          <p:nvPr/>
        </p:nvSpPr>
        <p:spPr>
          <a:xfrm xmlns:a="http://schemas.openxmlformats.org/drawingml/2006/main">
            <a:off x="514350" y="3028950"/>
            <a:ext cx="11163300" cy="9525"/>
          </a:xfrm>
          <a:prstGeom xmlns:a="http://schemas.openxmlformats.org/drawingml/2006/main" prst="rect">
            <a:avLst/>
          </a:prstGeom>
          <a:solidFill xmlns:a="http://schemas.openxmlformats.org/drawingml/2006/main">
            <a:srgbClr val="39343A"/>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31964E32-4277-4115-96AB-F714ABDF3686}"/>
              </a:ext>
            </a:extLst>
          </p:cNvPr>
          <p:cNvSpPr>
            <a:spLocks xmlns:a="http://schemas.openxmlformats.org/drawingml/2006/main" noGrp="1"/>
          </p:cNvSpPr>
          <p:nvPr/>
        </p:nvSpPr>
        <p:spPr>
          <a:xfrm xmlns:a="http://schemas.openxmlformats.org/drawingml/2006/main">
            <a:off x="533400" y="3257550"/>
            <a:ext cx="4095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650" b="0" i="0">
                <a:solidFill>
                  <a:srgbClr val="F8F2E9"/>
                </a:solidFill>
              </a:defRPr>
            </a:pPr>
            <a:r>
              <a:rPr sz="1650" b="0" i="0">
                <a:solidFill>
                  <a:srgbClr val="F8F2E9"/>
                </a:solidFill>
              </a:rPr>
              <a:t>The Best Man Holiday</a:t>
            </a:r>
          </a:p>
        </p:txBody>
      </p:sp>
      <p:sp>
        <p:nvSpPr>
          <p:cNvPr id="22" name="">
            <a:extLst xmlns:a="http://schemas.openxmlformats.org/drawingml/2006/main">
              <a:ext uri="{FF2B5EF4-FFF2-40B4-BE49-F238E27FC236}">
                <a16:creationId xmlns:a16="http://schemas.microsoft.com/office/drawing/2014/main" id="{42245F03-E867-41E0-997B-A066D24F8FE2}"/>
              </a:ext>
            </a:extLst>
          </p:cNvPr>
          <p:cNvSpPr>
            <a:spLocks xmlns:a="http://schemas.openxmlformats.org/drawingml/2006/main" noGrp="1"/>
          </p:cNvSpPr>
          <p:nvPr/>
        </p:nvSpPr>
        <p:spPr>
          <a:xfrm xmlns:a="http://schemas.openxmlformats.org/drawingml/2006/main">
            <a:off x="4762500" y="3286125"/>
            <a:ext cx="666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050" b="1" i="0">
                <a:solidFill>
                  <a:srgbClr val="D9AE47"/>
                </a:solidFill>
              </a:defRPr>
            </a:pPr>
            <a:r>
              <a:rPr sz="1050" b="1" i="0">
                <a:solidFill>
                  <a:srgbClr val="D9AE47"/>
                </a:solidFill>
              </a:rPr>
              <a:t>2013</a:t>
            </a:r>
          </a:p>
        </p:txBody>
      </p:sp>
      <p:sp>
        <p:nvSpPr>
          <p:cNvPr id="23" name="">
            <a:extLst xmlns:a="http://schemas.openxmlformats.org/drawingml/2006/main">
              <a:ext uri="{FF2B5EF4-FFF2-40B4-BE49-F238E27FC236}">
                <a16:creationId xmlns:a16="http://schemas.microsoft.com/office/drawing/2014/main" id="{3D978761-BBD9-4C89-BBC1-3C47A9ADFD7C}"/>
              </a:ext>
            </a:extLst>
          </p:cNvPr>
          <p:cNvSpPr>
            <a:spLocks xmlns:a="http://schemas.openxmlformats.org/drawingml/2006/main" noGrp="1"/>
          </p:cNvSpPr>
          <p:nvPr/>
        </p:nvSpPr>
        <p:spPr>
          <a:xfrm xmlns:a="http://schemas.openxmlformats.org/drawingml/2006/main">
            <a:off x="6048375" y="3257550"/>
            <a:ext cx="1238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575" b="1" i="0">
                <a:solidFill>
                  <a:srgbClr val="F8F2E9"/>
                </a:solidFill>
              </a:defRPr>
            </a:pPr>
            <a:r>
              <a:rPr sz="1575" b="1" i="0">
                <a:solidFill>
                  <a:srgbClr val="F8F2E9"/>
                </a:solidFill>
              </a:rPr>
              <a:t>$17.0M</a:t>
            </a:r>
          </a:p>
        </p:txBody>
      </p:sp>
      <p:sp>
        <p:nvSpPr>
          <p:cNvPr id="24" name="">
            <a:extLst xmlns:a="http://schemas.openxmlformats.org/drawingml/2006/main">
              <a:ext uri="{FF2B5EF4-FFF2-40B4-BE49-F238E27FC236}">
                <a16:creationId xmlns:a16="http://schemas.microsoft.com/office/drawing/2014/main" id="{AD84FC1C-FC11-4DC8-978A-80A173656FE8}"/>
              </a:ext>
            </a:extLst>
          </p:cNvPr>
          <p:cNvSpPr>
            <a:spLocks xmlns:a="http://schemas.openxmlformats.org/drawingml/2006/main" noGrp="1"/>
          </p:cNvSpPr>
          <p:nvPr/>
        </p:nvSpPr>
        <p:spPr>
          <a:xfrm xmlns:a="http://schemas.openxmlformats.org/drawingml/2006/main">
            <a:off x="7810500" y="3257550"/>
            <a:ext cx="1476375"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575" b="1" i="0">
                <a:solidFill>
                  <a:srgbClr val="F8F2E9"/>
                </a:solidFill>
              </a:defRPr>
            </a:pPr>
            <a:r>
              <a:rPr sz="1575" b="1" i="0">
                <a:solidFill>
                  <a:srgbClr val="F8F2E9"/>
                </a:solidFill>
              </a:rPr>
              <a:t>$72.8M</a:t>
            </a:r>
          </a:p>
        </p:txBody>
      </p:sp>
      <p:sp>
        <p:nvSpPr>
          <p:cNvPr id="25" name="">
            <a:extLst xmlns:a="http://schemas.openxmlformats.org/drawingml/2006/main">
              <a:ext uri="{FF2B5EF4-FFF2-40B4-BE49-F238E27FC236}">
                <a16:creationId xmlns:a16="http://schemas.microsoft.com/office/drawing/2014/main" id="{E1F00100-69DB-4966-95B4-ED2672B37999}"/>
              </a:ext>
            </a:extLst>
          </p:cNvPr>
          <p:cNvSpPr>
            <a:spLocks xmlns:a="http://schemas.openxmlformats.org/drawingml/2006/main" noGrp="1"/>
          </p:cNvSpPr>
          <p:nvPr/>
        </p:nvSpPr>
        <p:spPr>
          <a:xfrm xmlns:a="http://schemas.openxmlformats.org/drawingml/2006/main">
            <a:off x="9953625" y="3257550"/>
            <a:ext cx="1333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725" b="1" i="0">
                <a:solidFill>
                  <a:srgbClr val="D9AE47"/>
                </a:solidFill>
              </a:defRPr>
            </a:pPr>
            <a:r>
              <a:rPr sz="1725" b="1" i="0">
                <a:solidFill>
                  <a:srgbClr val="D9AE47"/>
                </a:solidFill>
              </a:rPr>
              <a:t>4.3×</a:t>
            </a:r>
          </a:p>
        </p:txBody>
      </p:sp>
      <p:sp>
        <p:nvSpPr>
          <p:cNvPr id="26" name="">
            <a:extLst xmlns:a="http://schemas.openxmlformats.org/drawingml/2006/main">
              <a:ext uri="{FF2B5EF4-FFF2-40B4-BE49-F238E27FC236}">
                <a16:creationId xmlns:a16="http://schemas.microsoft.com/office/drawing/2014/main" id="{951CB83A-BDC0-49E4-BEA3-AAE4FDC579FA}"/>
              </a:ext>
            </a:extLst>
          </p:cNvPr>
          <p:cNvSpPr>
            <a:spLocks xmlns:a="http://schemas.openxmlformats.org/drawingml/2006/main" noGrp="1"/>
          </p:cNvSpPr>
          <p:nvPr/>
        </p:nvSpPr>
        <p:spPr>
          <a:xfrm xmlns:a="http://schemas.openxmlformats.org/drawingml/2006/main">
            <a:off x="514350" y="3714750"/>
            <a:ext cx="11163300" cy="9525"/>
          </a:xfrm>
          <a:prstGeom xmlns:a="http://schemas.openxmlformats.org/drawingml/2006/main" prst="rect">
            <a:avLst/>
          </a:prstGeom>
          <a:solidFill xmlns:a="http://schemas.openxmlformats.org/drawingml/2006/main">
            <a:srgbClr val="39343A"/>
          </a:solidFill>
          <a:ln xmlns:a="http://schemas.openxmlformats.org/drawingml/2006/main" w="0">
            <a:noFill/>
            <a:prstDash val="solid"/>
          </a:ln>
        </p:spPr>
      </p:sp>
      <p:sp>
        <p:nvSpPr>
          <p:cNvPr id="27" name="">
            <a:extLst xmlns:a="http://schemas.openxmlformats.org/drawingml/2006/main">
              <a:ext uri="{FF2B5EF4-FFF2-40B4-BE49-F238E27FC236}">
                <a16:creationId xmlns:a16="http://schemas.microsoft.com/office/drawing/2014/main" id="{7D2067ED-E500-4663-ADF4-931D641769D7}"/>
              </a:ext>
            </a:extLst>
          </p:cNvPr>
          <p:cNvSpPr>
            <a:spLocks xmlns:a="http://schemas.openxmlformats.org/drawingml/2006/main" noGrp="1"/>
          </p:cNvSpPr>
          <p:nvPr/>
        </p:nvSpPr>
        <p:spPr>
          <a:xfrm xmlns:a="http://schemas.openxmlformats.org/drawingml/2006/main">
            <a:off x="533400" y="3943350"/>
            <a:ext cx="4095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650" b="0" i="0">
                <a:solidFill>
                  <a:srgbClr val="F8F2E9"/>
                </a:solidFill>
              </a:defRPr>
            </a:pPr>
            <a:r>
              <a:rPr sz="1650" b="0" i="0">
                <a:solidFill>
                  <a:srgbClr val="F8F2E9"/>
                </a:solidFill>
              </a:rPr>
              <a:t>Almost Christmas</a:t>
            </a:r>
          </a:p>
        </p:txBody>
      </p:sp>
      <p:sp>
        <p:nvSpPr>
          <p:cNvPr id="28" name="">
            <a:extLst xmlns:a="http://schemas.openxmlformats.org/drawingml/2006/main">
              <a:ext uri="{FF2B5EF4-FFF2-40B4-BE49-F238E27FC236}">
                <a16:creationId xmlns:a16="http://schemas.microsoft.com/office/drawing/2014/main" id="{F679202E-0808-4C8B-A581-F1BBF085EE1D}"/>
              </a:ext>
            </a:extLst>
          </p:cNvPr>
          <p:cNvSpPr>
            <a:spLocks xmlns:a="http://schemas.openxmlformats.org/drawingml/2006/main" noGrp="1"/>
          </p:cNvSpPr>
          <p:nvPr/>
        </p:nvSpPr>
        <p:spPr>
          <a:xfrm xmlns:a="http://schemas.openxmlformats.org/drawingml/2006/main">
            <a:off x="4762500" y="3971925"/>
            <a:ext cx="666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050" b="1" i="0">
                <a:solidFill>
                  <a:srgbClr val="D9AE47"/>
                </a:solidFill>
              </a:defRPr>
            </a:pPr>
            <a:r>
              <a:rPr sz="1050" b="1" i="0">
                <a:solidFill>
                  <a:srgbClr val="D9AE47"/>
                </a:solidFill>
              </a:rPr>
              <a:t>2016</a:t>
            </a:r>
          </a:p>
        </p:txBody>
      </p:sp>
      <p:sp>
        <p:nvSpPr>
          <p:cNvPr id="29" name="">
            <a:extLst xmlns:a="http://schemas.openxmlformats.org/drawingml/2006/main">
              <a:ext uri="{FF2B5EF4-FFF2-40B4-BE49-F238E27FC236}">
                <a16:creationId xmlns:a16="http://schemas.microsoft.com/office/drawing/2014/main" id="{F826BB22-C238-432D-A40D-9309E5B0F55D}"/>
              </a:ext>
            </a:extLst>
          </p:cNvPr>
          <p:cNvSpPr>
            <a:spLocks xmlns:a="http://schemas.openxmlformats.org/drawingml/2006/main" noGrp="1"/>
          </p:cNvSpPr>
          <p:nvPr/>
        </p:nvSpPr>
        <p:spPr>
          <a:xfrm xmlns:a="http://schemas.openxmlformats.org/drawingml/2006/main">
            <a:off x="6048375" y="3943350"/>
            <a:ext cx="1238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575" b="1" i="0">
                <a:solidFill>
                  <a:srgbClr val="F8F2E9"/>
                </a:solidFill>
              </a:defRPr>
            </a:pPr>
            <a:r>
              <a:rPr sz="1575" b="1" i="0">
                <a:solidFill>
                  <a:srgbClr val="F8F2E9"/>
                </a:solidFill>
              </a:rPr>
              <a:t>$17.0M</a:t>
            </a:r>
          </a:p>
        </p:txBody>
      </p:sp>
      <p:sp>
        <p:nvSpPr>
          <p:cNvPr id="30" name="">
            <a:extLst xmlns:a="http://schemas.openxmlformats.org/drawingml/2006/main">
              <a:ext uri="{FF2B5EF4-FFF2-40B4-BE49-F238E27FC236}">
                <a16:creationId xmlns:a16="http://schemas.microsoft.com/office/drawing/2014/main" id="{98107C1E-9E81-4CC0-B8EA-5BC405BDB4C8}"/>
              </a:ext>
            </a:extLst>
          </p:cNvPr>
          <p:cNvSpPr>
            <a:spLocks xmlns:a="http://schemas.openxmlformats.org/drawingml/2006/main" noGrp="1"/>
          </p:cNvSpPr>
          <p:nvPr/>
        </p:nvSpPr>
        <p:spPr>
          <a:xfrm xmlns:a="http://schemas.openxmlformats.org/drawingml/2006/main">
            <a:off x="7810500" y="3943350"/>
            <a:ext cx="1476375"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575" b="1" i="0">
                <a:solidFill>
                  <a:srgbClr val="F8F2E9"/>
                </a:solidFill>
              </a:defRPr>
            </a:pPr>
            <a:r>
              <a:rPr sz="1575" b="1" i="0">
                <a:solidFill>
                  <a:srgbClr val="F8F2E9"/>
                </a:solidFill>
              </a:rPr>
              <a:t>$42.5M</a:t>
            </a:r>
          </a:p>
        </p:txBody>
      </p:sp>
      <p:sp>
        <p:nvSpPr>
          <p:cNvPr id="31" name="">
            <a:extLst xmlns:a="http://schemas.openxmlformats.org/drawingml/2006/main">
              <a:ext uri="{FF2B5EF4-FFF2-40B4-BE49-F238E27FC236}">
                <a16:creationId xmlns:a16="http://schemas.microsoft.com/office/drawing/2014/main" id="{74CABA34-4A55-431C-BACC-E48A32AB0533}"/>
              </a:ext>
            </a:extLst>
          </p:cNvPr>
          <p:cNvSpPr>
            <a:spLocks xmlns:a="http://schemas.openxmlformats.org/drawingml/2006/main" noGrp="1"/>
          </p:cNvSpPr>
          <p:nvPr/>
        </p:nvSpPr>
        <p:spPr>
          <a:xfrm xmlns:a="http://schemas.openxmlformats.org/drawingml/2006/main">
            <a:off x="9953625" y="3943350"/>
            <a:ext cx="1333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725" b="1" i="0">
                <a:solidFill>
                  <a:srgbClr val="D9AE47"/>
                </a:solidFill>
              </a:defRPr>
            </a:pPr>
            <a:r>
              <a:rPr sz="1725" b="1" i="0">
                <a:solidFill>
                  <a:srgbClr val="D9AE47"/>
                </a:solidFill>
              </a:rPr>
              <a:t>2.5×</a:t>
            </a:r>
          </a:p>
        </p:txBody>
      </p:sp>
      <p:sp>
        <p:nvSpPr>
          <p:cNvPr id="32" name="">
            <a:extLst xmlns:a="http://schemas.openxmlformats.org/drawingml/2006/main">
              <a:ext uri="{FF2B5EF4-FFF2-40B4-BE49-F238E27FC236}">
                <a16:creationId xmlns:a16="http://schemas.microsoft.com/office/drawing/2014/main" id="{66BC7F98-26F4-4B73-92A7-43A31F2DD395}"/>
              </a:ext>
            </a:extLst>
          </p:cNvPr>
          <p:cNvSpPr>
            <a:spLocks xmlns:a="http://schemas.openxmlformats.org/drawingml/2006/main" noGrp="1"/>
          </p:cNvSpPr>
          <p:nvPr/>
        </p:nvSpPr>
        <p:spPr>
          <a:xfrm xmlns:a="http://schemas.openxmlformats.org/drawingml/2006/main">
            <a:off x="514350" y="4400550"/>
            <a:ext cx="11163300" cy="9525"/>
          </a:xfrm>
          <a:prstGeom xmlns:a="http://schemas.openxmlformats.org/drawingml/2006/main" prst="rect">
            <a:avLst/>
          </a:prstGeom>
          <a:solidFill xmlns:a="http://schemas.openxmlformats.org/drawingml/2006/main">
            <a:srgbClr val="39343A"/>
          </a:solidFill>
          <a:ln xmlns:a="http://schemas.openxmlformats.org/drawingml/2006/main" w="0">
            <a:noFill/>
            <a:prstDash val="solid"/>
          </a:ln>
        </p:spPr>
      </p:sp>
      <p:sp>
        <p:nvSpPr>
          <p:cNvPr id="33" name="">
            <a:extLst xmlns:a="http://schemas.openxmlformats.org/drawingml/2006/main">
              <a:ext uri="{FF2B5EF4-FFF2-40B4-BE49-F238E27FC236}">
                <a16:creationId xmlns:a16="http://schemas.microsoft.com/office/drawing/2014/main" id="{C1DABE6C-91CD-4991-A620-D2D19D55D49B}"/>
              </a:ext>
            </a:extLst>
          </p:cNvPr>
          <p:cNvSpPr>
            <a:spLocks xmlns:a="http://schemas.openxmlformats.org/drawingml/2006/main" noGrp="1"/>
          </p:cNvSpPr>
          <p:nvPr/>
        </p:nvSpPr>
        <p:spPr>
          <a:xfrm xmlns:a="http://schemas.openxmlformats.org/drawingml/2006/main">
            <a:off x="533400" y="4629150"/>
            <a:ext cx="4095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650" b="0" i="0">
                <a:solidFill>
                  <a:srgbClr val="F8F2E9"/>
                </a:solidFill>
              </a:defRPr>
            </a:pPr>
            <a:r>
              <a:rPr sz="1650" b="0" i="0">
                <a:solidFill>
                  <a:srgbClr val="F8F2E9"/>
                </a:solidFill>
              </a:rPr>
              <a:t>Tyler Perry’s A Madea Christmas</a:t>
            </a:r>
          </a:p>
        </p:txBody>
      </p:sp>
      <p:sp>
        <p:nvSpPr>
          <p:cNvPr id="34" name="">
            <a:extLst xmlns:a="http://schemas.openxmlformats.org/drawingml/2006/main">
              <a:ext uri="{FF2B5EF4-FFF2-40B4-BE49-F238E27FC236}">
                <a16:creationId xmlns:a16="http://schemas.microsoft.com/office/drawing/2014/main" id="{B9159516-90E0-4EED-8662-06C86BF53F07}"/>
              </a:ext>
            </a:extLst>
          </p:cNvPr>
          <p:cNvSpPr>
            <a:spLocks xmlns:a="http://schemas.openxmlformats.org/drawingml/2006/main" noGrp="1"/>
          </p:cNvSpPr>
          <p:nvPr/>
        </p:nvSpPr>
        <p:spPr>
          <a:xfrm xmlns:a="http://schemas.openxmlformats.org/drawingml/2006/main">
            <a:off x="4762500" y="4657725"/>
            <a:ext cx="666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050" b="1" i="0">
                <a:solidFill>
                  <a:srgbClr val="D9AE47"/>
                </a:solidFill>
              </a:defRPr>
            </a:pPr>
            <a:r>
              <a:rPr sz="1050" b="1" i="0">
                <a:solidFill>
                  <a:srgbClr val="D9AE47"/>
                </a:solidFill>
              </a:rPr>
              <a:t>2013</a:t>
            </a:r>
          </a:p>
        </p:txBody>
      </p:sp>
      <p:sp>
        <p:nvSpPr>
          <p:cNvPr id="35" name="">
            <a:extLst xmlns:a="http://schemas.openxmlformats.org/drawingml/2006/main">
              <a:ext uri="{FF2B5EF4-FFF2-40B4-BE49-F238E27FC236}">
                <a16:creationId xmlns:a16="http://schemas.microsoft.com/office/drawing/2014/main" id="{7DEC8B96-990B-458D-974E-03CD3A4731ED}"/>
              </a:ext>
            </a:extLst>
          </p:cNvPr>
          <p:cNvSpPr>
            <a:spLocks xmlns:a="http://schemas.openxmlformats.org/drawingml/2006/main" noGrp="1"/>
          </p:cNvSpPr>
          <p:nvPr/>
        </p:nvSpPr>
        <p:spPr>
          <a:xfrm xmlns:a="http://schemas.openxmlformats.org/drawingml/2006/main">
            <a:off x="6048375" y="4629150"/>
            <a:ext cx="1238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575" b="1" i="0">
                <a:solidFill>
                  <a:srgbClr val="F8F2E9"/>
                </a:solidFill>
              </a:defRPr>
            </a:pPr>
            <a:r>
              <a:rPr sz="1575" b="1" i="0">
                <a:solidFill>
                  <a:srgbClr val="F8F2E9"/>
                </a:solidFill>
              </a:rPr>
              <a:t>$25.0M</a:t>
            </a:r>
          </a:p>
        </p:txBody>
      </p:sp>
      <p:sp>
        <p:nvSpPr>
          <p:cNvPr id="36" name="">
            <a:extLst xmlns:a="http://schemas.openxmlformats.org/drawingml/2006/main">
              <a:ext uri="{FF2B5EF4-FFF2-40B4-BE49-F238E27FC236}">
                <a16:creationId xmlns:a16="http://schemas.microsoft.com/office/drawing/2014/main" id="{9FEB1F3F-B8CC-456B-A53C-C5B2366335F5}"/>
              </a:ext>
            </a:extLst>
          </p:cNvPr>
          <p:cNvSpPr>
            <a:spLocks xmlns:a="http://schemas.openxmlformats.org/drawingml/2006/main" noGrp="1"/>
          </p:cNvSpPr>
          <p:nvPr/>
        </p:nvSpPr>
        <p:spPr>
          <a:xfrm xmlns:a="http://schemas.openxmlformats.org/drawingml/2006/main">
            <a:off x="7810500" y="4629150"/>
            <a:ext cx="1476375"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575" b="1" i="0">
                <a:solidFill>
                  <a:srgbClr val="F8F2E9"/>
                </a:solidFill>
              </a:defRPr>
            </a:pPr>
            <a:r>
              <a:rPr sz="1575" b="1" i="0">
                <a:solidFill>
                  <a:srgbClr val="F8F2E9"/>
                </a:solidFill>
              </a:rPr>
              <a:t>$52.5M</a:t>
            </a:r>
          </a:p>
        </p:txBody>
      </p:sp>
      <p:sp>
        <p:nvSpPr>
          <p:cNvPr id="37" name="">
            <a:extLst xmlns:a="http://schemas.openxmlformats.org/drawingml/2006/main">
              <a:ext uri="{FF2B5EF4-FFF2-40B4-BE49-F238E27FC236}">
                <a16:creationId xmlns:a16="http://schemas.microsoft.com/office/drawing/2014/main" id="{FB9999D8-5A0D-446C-BA67-96AD122DAE88}"/>
              </a:ext>
            </a:extLst>
          </p:cNvPr>
          <p:cNvSpPr>
            <a:spLocks xmlns:a="http://schemas.openxmlformats.org/drawingml/2006/main" noGrp="1"/>
          </p:cNvSpPr>
          <p:nvPr/>
        </p:nvSpPr>
        <p:spPr>
          <a:xfrm xmlns:a="http://schemas.openxmlformats.org/drawingml/2006/main">
            <a:off x="9953625" y="4629150"/>
            <a:ext cx="1333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725" b="1" i="0">
                <a:solidFill>
                  <a:srgbClr val="D9AE47"/>
                </a:solidFill>
              </a:defRPr>
            </a:pPr>
            <a:r>
              <a:rPr sz="1725" b="1" i="0">
                <a:solidFill>
                  <a:srgbClr val="D9AE47"/>
                </a:solidFill>
              </a:rPr>
              <a:t>2.1×</a:t>
            </a:r>
          </a:p>
        </p:txBody>
      </p:sp>
      <p:sp>
        <p:nvSpPr>
          <p:cNvPr id="38" name="">
            <a:extLst xmlns:a="http://schemas.openxmlformats.org/drawingml/2006/main">
              <a:ext uri="{FF2B5EF4-FFF2-40B4-BE49-F238E27FC236}">
                <a16:creationId xmlns:a16="http://schemas.microsoft.com/office/drawing/2014/main" id="{7E737C5B-D1B1-49E3-9FAB-B4BF278B52C0}"/>
              </a:ext>
            </a:extLst>
          </p:cNvPr>
          <p:cNvSpPr>
            <a:spLocks xmlns:a="http://schemas.openxmlformats.org/drawingml/2006/main" noGrp="1"/>
          </p:cNvSpPr>
          <p:nvPr/>
        </p:nvSpPr>
        <p:spPr>
          <a:xfrm xmlns:a="http://schemas.openxmlformats.org/drawingml/2006/main">
            <a:off x="514350" y="5086350"/>
            <a:ext cx="11163300" cy="9525"/>
          </a:xfrm>
          <a:prstGeom xmlns:a="http://schemas.openxmlformats.org/drawingml/2006/main" prst="rect">
            <a:avLst/>
          </a:prstGeom>
          <a:solidFill xmlns:a="http://schemas.openxmlformats.org/drawingml/2006/main">
            <a:srgbClr val="39343A"/>
          </a:solidFill>
          <a:ln xmlns:a="http://schemas.openxmlformats.org/drawingml/2006/main" w="0">
            <a:noFill/>
            <a:prstDash val="solid"/>
          </a:ln>
        </p:spPr>
      </p:sp>
      <p:sp>
        <p:nvSpPr>
          <p:cNvPr id="39" name="">
            <a:extLst xmlns:a="http://schemas.openxmlformats.org/drawingml/2006/main">
              <a:ext uri="{FF2B5EF4-FFF2-40B4-BE49-F238E27FC236}">
                <a16:creationId xmlns:a16="http://schemas.microsoft.com/office/drawing/2014/main" id="{1AA8606E-3EA2-4737-96D0-33E56FDDB7B6}"/>
              </a:ext>
            </a:extLst>
          </p:cNvPr>
          <p:cNvSpPr>
            <a:spLocks xmlns:a="http://schemas.openxmlformats.org/drawingml/2006/main" noGrp="1"/>
          </p:cNvSpPr>
          <p:nvPr/>
        </p:nvSpPr>
        <p:spPr>
          <a:xfrm xmlns:a="http://schemas.openxmlformats.org/drawingml/2006/main">
            <a:off x="533400" y="5543550"/>
            <a:ext cx="238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975" b="1" i="0">
                <a:solidFill>
                  <a:srgbClr val="C7C1B8"/>
                </a:solidFill>
              </a:defRPr>
            </a:pPr>
            <a:r>
              <a:rPr sz="975" b="1" i="0">
                <a:solidFill>
                  <a:srgbClr val="C7C1B8"/>
                </a:solidFill>
              </a:rPr>
              <a:t>Observed range</a:t>
            </a:r>
          </a:p>
        </p:txBody>
      </p:sp>
      <p:sp>
        <p:nvSpPr>
          <p:cNvPr id="40" name="">
            <a:extLst xmlns:a="http://schemas.openxmlformats.org/drawingml/2006/main">
              <a:ext uri="{FF2B5EF4-FFF2-40B4-BE49-F238E27FC236}">
                <a16:creationId xmlns:a16="http://schemas.microsoft.com/office/drawing/2014/main" id="{9F644794-9E74-48EA-8C1F-44C559BF7EDD}"/>
              </a:ext>
            </a:extLst>
          </p:cNvPr>
          <p:cNvSpPr>
            <a:spLocks xmlns:a="http://schemas.openxmlformats.org/drawingml/2006/main" noGrp="1"/>
          </p:cNvSpPr>
          <p:nvPr/>
        </p:nvSpPr>
        <p:spPr>
          <a:xfrm xmlns:a="http://schemas.openxmlformats.org/drawingml/2006/main">
            <a:off x="533400" y="5829300"/>
            <a:ext cx="26670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2550" b="1" i="0">
                <a:solidFill>
                  <a:srgbClr val="D9AE47"/>
                </a:solidFill>
              </a:defRPr>
            </a:pPr>
            <a:r>
              <a:rPr sz="2550" b="1" i="0">
                <a:solidFill>
                  <a:srgbClr val="D9AE47"/>
                </a:solidFill>
              </a:rPr>
              <a:t>2.1×–4.3×</a:t>
            </a:r>
          </a:p>
        </p:txBody>
      </p:sp>
      <p:sp>
        <p:nvSpPr>
          <p:cNvPr id="41" name="">
            <a:extLst xmlns:a="http://schemas.openxmlformats.org/drawingml/2006/main">
              <a:ext uri="{FF2B5EF4-FFF2-40B4-BE49-F238E27FC236}">
                <a16:creationId xmlns:a16="http://schemas.microsoft.com/office/drawing/2014/main" id="{6E7E184A-AD06-49D0-A797-0D02A2E4A87B}"/>
              </a:ext>
            </a:extLst>
          </p:cNvPr>
          <p:cNvSpPr>
            <a:spLocks xmlns:a="http://schemas.openxmlformats.org/drawingml/2006/main" noGrp="1"/>
          </p:cNvSpPr>
          <p:nvPr/>
        </p:nvSpPr>
        <p:spPr>
          <a:xfrm xmlns:a="http://schemas.openxmlformats.org/drawingml/2006/main">
            <a:off x="3714750" y="5600700"/>
            <a:ext cx="78105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200" b="0" i="0">
                <a:solidFill>
                  <a:srgbClr val="C7C1B8"/>
                </a:solidFill>
              </a:defRPr>
            </a:pPr>
            <a:r>
              <a:rPr sz="1200" b="0" i="0">
                <a:solidFill>
                  <a:srgbClr val="C7C1B8"/>
                </a:solidFill>
              </a:rPr>
              <a:t>These figures show audience precedent—not a performance guarantee. Gross-to-budget multiple is not net profit and excludes marketing, distribution fees and exhibitor share.</a:t>
            </a:r>
          </a:p>
        </p:txBody>
      </p:sp>
      <p:sp>
        <p:nvSpPr>
          <p:cNvPr id="42" name="">
            <a:extLst xmlns:a="http://schemas.openxmlformats.org/drawingml/2006/main">
              <a:ext uri="{FF2B5EF4-FFF2-40B4-BE49-F238E27FC236}">
                <a16:creationId xmlns:a16="http://schemas.microsoft.com/office/drawing/2014/main" id="{4E67B279-91FA-4B3C-AA9B-185EDAB1FFA4}"/>
              </a:ext>
            </a:extLst>
          </p:cNvPr>
          <p:cNvSpPr>
            <a:spLocks xmlns:a="http://schemas.openxmlformats.org/drawingml/2006/main" noGrp="1"/>
          </p:cNvSpPr>
          <p:nvPr/>
        </p:nvSpPr>
        <p:spPr>
          <a:xfrm xmlns:a="http://schemas.openxmlformats.org/drawingml/2006/main">
            <a:off x="3714750" y="6257925"/>
            <a:ext cx="781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675" b="0" i="0">
                <a:solidFill>
                  <a:srgbClr val="817A73"/>
                </a:solidFill>
              </a:defRPr>
            </a:pPr>
            <a:r>
              <a:rPr sz="675" b="0" i="0">
                <a:solidFill>
                  <a:srgbClr val="817A73"/>
                </a:solidFill>
              </a:rPr>
              <a:t>Source: The Numbers · accessed August 30, 2026</a:t>
            </a:r>
          </a:p>
        </p:txBody>
      </p:sp>
    </p:spTree>
    <p:extLst>
      <p:ext uri="{BB962C8B-B14F-4D97-AF65-F5344CB8AC3E}">
        <p14:creationId xmlns:p14="http://schemas.microsoft.com/office/powerpoint/2010/main" val="24326997"/>
      </p:ext>
    </p:extLst>
  </p:cSld>
</p:sld>
</file>

<file path=ppt/slides/slide4.xml><?xml version="1.0" encoding="utf-8"?>
<p:sld xmlns:p="http://schemas.openxmlformats.org/presentationml/2006/main">
  <p:cSld>
    <p:bg>
      <p:bgPr>
        <a:solidFill xmlns:a="http://schemas.openxmlformats.org/drawingml/2006/main">
          <a:srgbClr val="070708"/>
        </a:solidFill>
      </p:bgPr>
    </p:bg>
    <p:spTree>
      <p:nvGrpSpPr>
        <p:cNvPr id="1" name=""/>
        <p:cNvGrpSpPr/>
        <p:nvPr/>
      </p:nvGrpSpPr>
      <p:grpSpPr>
        <a:xfrm xmlns:a="http://schemas.openxmlformats.org/drawingml/2006/main"/>
      </p:grpSpPr>
      <p:sp>
        <p:nvSpPr>
          <p:cNvPr id="46" name="">
            <a:extLst xmlns:a="http://schemas.openxmlformats.org/drawingml/2006/main">
              <a:ext uri="{FF2B5EF4-FFF2-40B4-BE49-F238E27FC236}">
                <a16:creationId xmlns:a16="http://schemas.microsoft.com/office/drawing/2014/main" id="{2442CBA0-8D97-449E-996E-6246F0886F1D}"/>
              </a:ext>
            </a:extLst>
          </p:cNvPr>
          <p:cNvSpPr>
            <a:spLocks xmlns:a="http://schemas.openxmlformats.org/drawingml/2006/main" noGrp="1"/>
          </p:cNvSpPr>
          <p:nvPr/>
        </p:nvSpPr>
        <p:spPr>
          <a:xfrm xmlns:a="http://schemas.openxmlformats.org/drawingml/2006/main">
            <a:off x="514350" y="276225"/>
            <a:ext cx="4191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900" b="1" i="0">
                <a:solidFill>
                  <a:srgbClr val="D9AE47"/>
                </a:solidFill>
              </a:defRPr>
            </a:pPr>
            <a:r>
              <a:rPr sz="900" b="1" i="0">
                <a:solidFill>
                  <a:srgbClr val="D9AE47"/>
                </a:solidFill>
              </a:rPr>
              <a:t>04</a:t>
            </a:r>
          </a:p>
        </p:txBody>
      </p:sp>
      <p:sp>
        <p:nvSpPr>
          <p:cNvPr id="2" name="">
            <a:extLst xmlns:a="http://schemas.openxmlformats.org/drawingml/2006/main">
              <a:ext uri="{FF2B5EF4-FFF2-40B4-BE49-F238E27FC236}">
                <a16:creationId xmlns:a16="http://schemas.microsoft.com/office/drawing/2014/main" id="{A6D95D71-E527-4F67-B0E3-10D78FF43F94}"/>
              </a:ext>
            </a:extLst>
          </p:cNvPr>
          <p:cNvSpPr>
            <a:spLocks xmlns:a="http://schemas.openxmlformats.org/drawingml/2006/main" noGrp="1"/>
          </p:cNvSpPr>
          <p:nvPr/>
        </p:nvSpPr>
        <p:spPr>
          <a:xfrm xmlns:a="http://schemas.openxmlformats.org/drawingml/2006/main">
            <a:off x="1009650" y="381000"/>
            <a:ext cx="476250" cy="19050"/>
          </a:xfrm>
          <a:prstGeom xmlns:a="http://schemas.openxmlformats.org/drawingml/2006/main" prst="rect">
            <a:avLst/>
          </a:prstGeom>
          <a:solidFill xmlns:a="http://schemas.openxmlformats.org/drawingml/2006/main">
            <a:srgbClr val="7B1028"/>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0A0F088D-0166-43F4-8FF4-CF4BBFC51D66}"/>
              </a:ext>
            </a:extLst>
          </p:cNvPr>
          <p:cNvSpPr>
            <a:spLocks xmlns:a="http://schemas.openxmlformats.org/drawingml/2006/main" noGrp="1"/>
          </p:cNvSpPr>
          <p:nvPr/>
        </p:nvSpPr>
        <p:spPr>
          <a:xfrm xmlns:a="http://schemas.openxmlformats.org/drawingml/2006/main">
            <a:off x="1619250" y="276225"/>
            <a:ext cx="4762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750" b="1" i="0">
                <a:solidFill>
                  <a:srgbClr val="C7C1B8"/>
                </a:solidFill>
              </a:defRPr>
            </a:pPr>
            <a:r>
              <a:rPr sz="750" b="1" i="0">
                <a:solidFill>
                  <a:srgbClr val="C7C1B8"/>
                </a:solidFill>
              </a:rPr>
              <a:t>ILLUSTRATIVE ROI MODEL</a:t>
            </a:r>
          </a:p>
        </p:txBody>
      </p:sp>
      <p:sp>
        <p:nvSpPr>
          <p:cNvPr id="4" name="">
            <a:extLst xmlns:a="http://schemas.openxmlformats.org/drawingml/2006/main">
              <a:ext uri="{FF2B5EF4-FFF2-40B4-BE49-F238E27FC236}">
                <a16:creationId xmlns:a16="http://schemas.microsoft.com/office/drawing/2014/main" id="{EE56AA86-3484-496B-9B49-A964E1738212}"/>
              </a:ext>
            </a:extLst>
          </p:cNvPr>
          <p:cNvSpPr>
            <a:spLocks xmlns:a="http://schemas.openxmlformats.org/drawingml/2006/main" noGrp="1"/>
          </p:cNvSpPr>
          <p:nvPr/>
        </p:nvSpPr>
        <p:spPr>
          <a:xfrm xmlns:a="http://schemas.openxmlformats.org/drawingml/2006/main">
            <a:off x="8572500" y="276225"/>
            <a:ext cx="31051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675" b="1" i="0">
                <a:solidFill>
                  <a:srgbClr val="C7C1B8"/>
                </a:solidFill>
              </a:defRPr>
            </a:pPr>
            <a:r>
              <a:rPr sz="675" b="1" i="0">
                <a:solidFill>
                  <a:srgbClr val="C7C1B8"/>
                </a:solidFill>
              </a:rPr>
              <a:t>FEG · FLOYD ENTERTAINMENT GROUP</a:t>
            </a:r>
          </a:p>
        </p:txBody>
      </p:sp>
      <p:sp>
        <p:nvSpPr>
          <p:cNvPr id="5" name="">
            <a:extLst xmlns:a="http://schemas.openxmlformats.org/drawingml/2006/main">
              <a:ext uri="{FF2B5EF4-FFF2-40B4-BE49-F238E27FC236}">
                <a16:creationId xmlns:a16="http://schemas.microsoft.com/office/drawing/2014/main" id="{D977115A-5F70-49BC-8193-613C4CB32266}"/>
              </a:ext>
            </a:extLst>
          </p:cNvPr>
          <p:cNvSpPr>
            <a:spLocks xmlns:a="http://schemas.openxmlformats.org/drawingml/2006/main" noGrp="1"/>
          </p:cNvSpPr>
          <p:nvPr/>
        </p:nvSpPr>
        <p:spPr>
          <a:xfrm xmlns:a="http://schemas.openxmlformats.org/drawingml/2006/main">
            <a:off x="514350" y="6486525"/>
            <a:ext cx="11163300" cy="9525"/>
          </a:xfrm>
          <a:prstGeom xmlns:a="http://schemas.openxmlformats.org/drawingml/2006/main" prst="rect">
            <a:avLst/>
          </a:prstGeom>
          <a:solidFill xmlns:a="http://schemas.openxmlformats.org/drawingml/2006/main">
            <a:srgbClr val="3B3430"/>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57E8187D-C19B-437E-B6E2-3B34FB2968B7}"/>
              </a:ext>
            </a:extLst>
          </p:cNvPr>
          <p:cNvSpPr>
            <a:spLocks xmlns:a="http://schemas.openxmlformats.org/drawingml/2006/main" noGrp="1"/>
          </p:cNvSpPr>
          <p:nvPr/>
        </p:nvSpPr>
        <p:spPr>
          <a:xfrm xmlns:a="http://schemas.openxmlformats.org/drawingml/2006/main">
            <a:off x="514350" y="6572250"/>
            <a:ext cx="72390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600" b="1" i="0">
                <a:solidFill>
                  <a:srgbClr val="817A73"/>
                </a:solidFill>
              </a:defRPr>
            </a:pPr>
            <a:r>
              <a:rPr sz="600" b="1" i="0">
                <a:solidFill>
                  <a:srgbClr val="817A73"/>
                </a:solidFill>
              </a:rPr>
              <a:t>CONFIDENTIAL DEVELOPMENT MATERIAL · CONCEPT ART · NO PERFORMERS ATTACHED</a:t>
            </a:r>
          </a:p>
        </p:txBody>
      </p:sp>
      <p:sp>
        <p:nvSpPr>
          <p:cNvPr id="7" name="">
            <a:extLst xmlns:a="http://schemas.openxmlformats.org/drawingml/2006/main">
              <a:ext uri="{FF2B5EF4-FFF2-40B4-BE49-F238E27FC236}">
                <a16:creationId xmlns:a16="http://schemas.microsoft.com/office/drawing/2014/main" id="{EAB60636-E266-426D-BDBB-8ABCD8B8387D}"/>
              </a:ext>
            </a:extLst>
          </p:cNvPr>
          <p:cNvSpPr>
            <a:spLocks xmlns:a="http://schemas.openxmlformats.org/drawingml/2006/main" noGrp="1"/>
          </p:cNvSpPr>
          <p:nvPr/>
        </p:nvSpPr>
        <p:spPr>
          <a:xfrm xmlns:a="http://schemas.openxmlformats.org/drawingml/2006/main">
            <a:off x="9525000" y="6572250"/>
            <a:ext cx="21526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600" b="1" i="0">
                <a:solidFill>
                  <a:srgbClr val="D9AE47"/>
                </a:solidFill>
              </a:defRPr>
            </a:pPr>
            <a:r>
              <a:rPr sz="600" b="1" i="0">
                <a:solidFill>
                  <a:srgbClr val="D9AE47"/>
                </a:solidFill>
              </a:rPr>
              <a:t>04  ·  FEGROUP.BIZ</a:t>
            </a:r>
          </a:p>
        </p:txBody>
      </p:sp>
      <p:sp>
        <p:nvSpPr>
          <p:cNvPr id="8" name="">
            <a:extLst xmlns:a="http://schemas.openxmlformats.org/drawingml/2006/main">
              <a:ext uri="{FF2B5EF4-FFF2-40B4-BE49-F238E27FC236}">
                <a16:creationId xmlns:a16="http://schemas.microsoft.com/office/drawing/2014/main" id="{802EA79A-129C-4C00-8523-5462B095F9CB}"/>
              </a:ext>
            </a:extLst>
          </p:cNvPr>
          <p:cNvSpPr>
            <a:spLocks xmlns:a="http://schemas.openxmlformats.org/drawingml/2006/main" noGrp="1"/>
          </p:cNvSpPr>
          <p:nvPr/>
        </p:nvSpPr>
        <p:spPr>
          <a:xfrm xmlns:a="http://schemas.openxmlformats.org/drawingml/2006/main">
            <a:off x="514350" y="781050"/>
            <a:ext cx="111633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2850" b="0" i="0">
                <a:solidFill>
                  <a:srgbClr val="F8F2E9"/>
                </a:solidFill>
              </a:defRPr>
            </a:pPr>
            <a:r>
              <a:rPr sz="2850" b="0" i="0">
                <a:solidFill>
                  <a:srgbClr val="F8F2E9"/>
                </a:solidFill>
              </a:rPr>
              <a:t>A transparent working model defines the break-even target.</a:t>
            </a:r>
          </a:p>
        </p:txBody>
      </p:sp>
      <p:sp>
        <p:nvSpPr>
          <p:cNvPr id="9" name="">
            <a:extLst xmlns:a="http://schemas.openxmlformats.org/drawingml/2006/main">
              <a:ext uri="{FF2B5EF4-FFF2-40B4-BE49-F238E27FC236}">
                <a16:creationId xmlns:a16="http://schemas.microsoft.com/office/drawing/2014/main" id="{663C7A99-377A-4C71-8877-E05AA3E37161}"/>
              </a:ext>
            </a:extLst>
          </p:cNvPr>
          <p:cNvSpPr>
            <a:spLocks xmlns:a="http://schemas.openxmlformats.org/drawingml/2006/main" noGrp="1"/>
          </p:cNvSpPr>
          <p:nvPr/>
        </p:nvSpPr>
        <p:spPr>
          <a:xfrm xmlns:a="http://schemas.openxmlformats.org/drawingml/2006/main">
            <a:off x="533400" y="1362075"/>
            <a:ext cx="8572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975" b="1" i="0">
                <a:solidFill>
                  <a:srgbClr val="D9AE47"/>
                </a:solidFill>
              </a:defRPr>
            </a:pPr>
            <a:r>
              <a:rPr sz="975" b="1" i="0">
                <a:solidFill>
                  <a:srgbClr val="D9AE47"/>
                </a:solidFill>
              </a:rPr>
              <a:t>EDITABLE PLANNING ASSUMPTIONS · NOT AN OFFER OR GUARANTEE</a:t>
            </a:r>
          </a:p>
        </p:txBody>
      </p:sp>
      <p:sp>
        <p:nvSpPr>
          <p:cNvPr id="10" name="">
            <a:extLst xmlns:a="http://schemas.openxmlformats.org/drawingml/2006/main">
              <a:ext uri="{FF2B5EF4-FFF2-40B4-BE49-F238E27FC236}">
                <a16:creationId xmlns:a16="http://schemas.microsoft.com/office/drawing/2014/main" id="{22A9A3F0-F2F0-40CF-B99B-AF42460A442F}"/>
              </a:ext>
            </a:extLst>
          </p:cNvPr>
          <p:cNvSpPr>
            <a:spLocks xmlns:a="http://schemas.openxmlformats.org/drawingml/2006/main" noGrp="1"/>
          </p:cNvSpPr>
          <p:nvPr/>
        </p:nvSpPr>
        <p:spPr>
          <a:xfrm xmlns:a="http://schemas.openxmlformats.org/drawingml/2006/main">
            <a:off x="533400" y="1952625"/>
            <a:ext cx="3048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975" b="1" i="0">
                <a:solidFill>
                  <a:srgbClr val="D9AE47"/>
                </a:solidFill>
              </a:defRPr>
            </a:pPr>
            <a:r>
              <a:rPr sz="975" b="1" i="0">
                <a:solidFill>
                  <a:srgbClr val="D9AE47"/>
                </a:solidFill>
              </a:rPr>
              <a:t>ASSUMPTIONS</a:t>
            </a:r>
          </a:p>
        </p:txBody>
      </p:sp>
      <p:sp>
        <p:nvSpPr>
          <p:cNvPr id="11" name="">
            <a:extLst xmlns:a="http://schemas.openxmlformats.org/drawingml/2006/main">
              <a:ext uri="{FF2B5EF4-FFF2-40B4-BE49-F238E27FC236}">
                <a16:creationId xmlns:a16="http://schemas.microsoft.com/office/drawing/2014/main" id="{FC8DAFAE-24ED-4F3C-960B-B127969970C6}"/>
              </a:ext>
            </a:extLst>
          </p:cNvPr>
          <p:cNvSpPr>
            <a:spLocks xmlns:a="http://schemas.openxmlformats.org/drawingml/2006/main" noGrp="1"/>
          </p:cNvSpPr>
          <p:nvPr/>
        </p:nvSpPr>
        <p:spPr>
          <a:xfrm xmlns:a="http://schemas.openxmlformats.org/drawingml/2006/main">
            <a:off x="533400" y="2333625"/>
            <a:ext cx="3143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275" b="0" i="0">
                <a:solidFill>
                  <a:srgbClr val="C7C1B8"/>
                </a:solidFill>
              </a:defRPr>
            </a:pPr>
            <a:r>
              <a:rPr sz="1275" b="0" i="0">
                <a:solidFill>
                  <a:srgbClr val="C7C1B8"/>
                </a:solidFill>
              </a:rPr>
              <a:t>Production budget</a:t>
            </a:r>
          </a:p>
        </p:txBody>
      </p:sp>
      <p:sp>
        <p:nvSpPr>
          <p:cNvPr id="12" name="">
            <a:extLst xmlns:a="http://schemas.openxmlformats.org/drawingml/2006/main">
              <a:ext uri="{FF2B5EF4-FFF2-40B4-BE49-F238E27FC236}">
                <a16:creationId xmlns:a16="http://schemas.microsoft.com/office/drawing/2014/main" id="{AB1CD971-3D0C-4130-BE4F-1B077A208A76}"/>
              </a:ext>
            </a:extLst>
          </p:cNvPr>
          <p:cNvSpPr>
            <a:spLocks xmlns:a="http://schemas.openxmlformats.org/drawingml/2006/main" noGrp="1"/>
          </p:cNvSpPr>
          <p:nvPr/>
        </p:nvSpPr>
        <p:spPr>
          <a:xfrm xmlns:a="http://schemas.openxmlformats.org/drawingml/2006/main">
            <a:off x="3714750" y="2333625"/>
            <a:ext cx="14287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575" b="1" i="0">
                <a:solidFill>
                  <a:srgbClr val="F8F2E9"/>
                </a:solidFill>
              </a:defRPr>
            </a:pPr>
            <a:r>
              <a:rPr sz="1575" b="1" i="0">
                <a:solidFill>
                  <a:srgbClr val="F8F2E9"/>
                </a:solidFill>
              </a:rPr>
              <a:t>$6.0M</a:t>
            </a:r>
          </a:p>
        </p:txBody>
      </p:sp>
      <p:sp>
        <p:nvSpPr>
          <p:cNvPr id="13" name="">
            <a:extLst xmlns:a="http://schemas.openxmlformats.org/drawingml/2006/main">
              <a:ext uri="{FF2B5EF4-FFF2-40B4-BE49-F238E27FC236}">
                <a16:creationId xmlns:a16="http://schemas.microsoft.com/office/drawing/2014/main" id="{B289064D-AA6C-4F0A-9065-E96DC1E01072}"/>
              </a:ext>
            </a:extLst>
          </p:cNvPr>
          <p:cNvSpPr>
            <a:spLocks xmlns:a="http://schemas.openxmlformats.org/drawingml/2006/main" noGrp="1"/>
          </p:cNvSpPr>
          <p:nvPr/>
        </p:nvSpPr>
        <p:spPr>
          <a:xfrm xmlns:a="http://schemas.openxmlformats.org/drawingml/2006/main">
            <a:off x="533400" y="2762250"/>
            <a:ext cx="3143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275" b="0" i="0">
                <a:solidFill>
                  <a:srgbClr val="C7C1B8"/>
                </a:solidFill>
              </a:defRPr>
            </a:pPr>
            <a:r>
              <a:rPr sz="1275" b="0" i="0">
                <a:solidFill>
                  <a:srgbClr val="C7C1B8"/>
                </a:solidFill>
              </a:rPr>
              <a:t>Delivery + launch reserve</a:t>
            </a:r>
          </a:p>
        </p:txBody>
      </p:sp>
      <p:sp>
        <p:nvSpPr>
          <p:cNvPr id="14" name="">
            <a:extLst xmlns:a="http://schemas.openxmlformats.org/drawingml/2006/main">
              <a:ext uri="{FF2B5EF4-FFF2-40B4-BE49-F238E27FC236}">
                <a16:creationId xmlns:a16="http://schemas.microsoft.com/office/drawing/2014/main" id="{B5B4FAFA-C4C9-45D3-A169-62E00A8D6616}"/>
              </a:ext>
            </a:extLst>
          </p:cNvPr>
          <p:cNvSpPr>
            <a:spLocks xmlns:a="http://schemas.openxmlformats.org/drawingml/2006/main" noGrp="1"/>
          </p:cNvSpPr>
          <p:nvPr/>
        </p:nvSpPr>
        <p:spPr>
          <a:xfrm xmlns:a="http://schemas.openxmlformats.org/drawingml/2006/main">
            <a:off x="3714750" y="2762250"/>
            <a:ext cx="14287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575" b="1" i="0">
                <a:solidFill>
                  <a:srgbClr val="F8F2E9"/>
                </a:solidFill>
              </a:defRPr>
            </a:pPr>
            <a:r>
              <a:rPr sz="1575" b="1" i="0">
                <a:solidFill>
                  <a:srgbClr val="F8F2E9"/>
                </a:solidFill>
              </a:rPr>
              <a:t>$1.0M</a:t>
            </a:r>
          </a:p>
        </p:txBody>
      </p:sp>
      <p:sp>
        <p:nvSpPr>
          <p:cNvPr id="15" name="">
            <a:extLst xmlns:a="http://schemas.openxmlformats.org/drawingml/2006/main">
              <a:ext uri="{FF2B5EF4-FFF2-40B4-BE49-F238E27FC236}">
                <a16:creationId xmlns:a16="http://schemas.microsoft.com/office/drawing/2014/main" id="{94CC1C26-3885-4DED-AAA5-31E986E26A11}"/>
              </a:ext>
            </a:extLst>
          </p:cNvPr>
          <p:cNvSpPr>
            <a:spLocks xmlns:a="http://schemas.openxmlformats.org/drawingml/2006/main" noGrp="1"/>
          </p:cNvSpPr>
          <p:nvPr/>
        </p:nvSpPr>
        <p:spPr>
          <a:xfrm xmlns:a="http://schemas.openxmlformats.org/drawingml/2006/main">
            <a:off x="533400" y="3190875"/>
            <a:ext cx="3143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275" b="0" i="0">
                <a:solidFill>
                  <a:srgbClr val="C7C1B8"/>
                </a:solidFill>
              </a:defRPr>
            </a:pPr>
            <a:r>
              <a:rPr sz="1275" b="0" i="0">
                <a:solidFill>
                  <a:srgbClr val="C7C1B8"/>
                </a:solidFill>
              </a:rPr>
              <a:t>Total investor capital</a:t>
            </a:r>
          </a:p>
        </p:txBody>
      </p:sp>
      <p:sp>
        <p:nvSpPr>
          <p:cNvPr id="16" name="">
            <a:extLst xmlns:a="http://schemas.openxmlformats.org/drawingml/2006/main">
              <a:ext uri="{FF2B5EF4-FFF2-40B4-BE49-F238E27FC236}">
                <a16:creationId xmlns:a16="http://schemas.microsoft.com/office/drawing/2014/main" id="{BC76037D-C3D2-4E12-A712-792ECA13DC77}"/>
              </a:ext>
            </a:extLst>
          </p:cNvPr>
          <p:cNvSpPr>
            <a:spLocks xmlns:a="http://schemas.openxmlformats.org/drawingml/2006/main" noGrp="1"/>
          </p:cNvSpPr>
          <p:nvPr/>
        </p:nvSpPr>
        <p:spPr>
          <a:xfrm xmlns:a="http://schemas.openxmlformats.org/drawingml/2006/main">
            <a:off x="3714750" y="3190875"/>
            <a:ext cx="14287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575" b="1" i="0">
                <a:solidFill>
                  <a:srgbClr val="D9AE47"/>
                </a:solidFill>
              </a:defRPr>
            </a:pPr>
            <a:r>
              <a:rPr sz="1575" b="1" i="0">
                <a:solidFill>
                  <a:srgbClr val="D9AE47"/>
                </a:solidFill>
              </a:rPr>
              <a:t>$7.0M</a:t>
            </a:r>
          </a:p>
        </p:txBody>
      </p:sp>
      <p:sp>
        <p:nvSpPr>
          <p:cNvPr id="17" name="">
            <a:extLst xmlns:a="http://schemas.openxmlformats.org/drawingml/2006/main">
              <a:ext uri="{FF2B5EF4-FFF2-40B4-BE49-F238E27FC236}">
                <a16:creationId xmlns:a16="http://schemas.microsoft.com/office/drawing/2014/main" id="{2DDB94D9-719B-42B4-B7A7-D37986E697CD}"/>
              </a:ext>
            </a:extLst>
          </p:cNvPr>
          <p:cNvSpPr>
            <a:spLocks xmlns:a="http://schemas.openxmlformats.org/drawingml/2006/main" noGrp="1"/>
          </p:cNvSpPr>
          <p:nvPr/>
        </p:nvSpPr>
        <p:spPr>
          <a:xfrm xmlns:a="http://schemas.openxmlformats.org/drawingml/2006/main">
            <a:off x="533400" y="3619500"/>
            <a:ext cx="3143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275" b="0" i="0">
                <a:solidFill>
                  <a:srgbClr val="C7C1B8"/>
                </a:solidFill>
              </a:defRPr>
            </a:pPr>
            <a:r>
              <a:rPr sz="1275" b="0" i="0">
                <a:solidFill>
                  <a:srgbClr val="C7C1B8"/>
                </a:solidFill>
              </a:rPr>
              <a:t>Distribution / sales fee</a:t>
            </a:r>
          </a:p>
        </p:txBody>
      </p:sp>
      <p:sp>
        <p:nvSpPr>
          <p:cNvPr id="18" name="">
            <a:extLst xmlns:a="http://schemas.openxmlformats.org/drawingml/2006/main">
              <a:ext uri="{FF2B5EF4-FFF2-40B4-BE49-F238E27FC236}">
                <a16:creationId xmlns:a16="http://schemas.microsoft.com/office/drawing/2014/main" id="{8DB05159-783C-4839-A8BD-B0E8F40E2EF2}"/>
              </a:ext>
            </a:extLst>
          </p:cNvPr>
          <p:cNvSpPr>
            <a:spLocks xmlns:a="http://schemas.openxmlformats.org/drawingml/2006/main" noGrp="1"/>
          </p:cNvSpPr>
          <p:nvPr/>
        </p:nvSpPr>
        <p:spPr>
          <a:xfrm xmlns:a="http://schemas.openxmlformats.org/drawingml/2006/main">
            <a:off x="3714750" y="3619500"/>
            <a:ext cx="14287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575" b="1" i="0">
                <a:solidFill>
                  <a:srgbClr val="F8F2E9"/>
                </a:solidFill>
              </a:defRPr>
            </a:pPr>
            <a:r>
              <a:rPr sz="1575" b="1" i="0">
                <a:solidFill>
                  <a:srgbClr val="F8F2E9"/>
                </a:solidFill>
              </a:rPr>
              <a:t>20%</a:t>
            </a:r>
          </a:p>
        </p:txBody>
      </p:sp>
      <p:sp>
        <p:nvSpPr>
          <p:cNvPr id="19" name="">
            <a:extLst xmlns:a="http://schemas.openxmlformats.org/drawingml/2006/main">
              <a:ext uri="{FF2B5EF4-FFF2-40B4-BE49-F238E27FC236}">
                <a16:creationId xmlns:a16="http://schemas.microsoft.com/office/drawing/2014/main" id="{A43F8368-E15A-48DF-9CE1-C587F7468575}"/>
              </a:ext>
            </a:extLst>
          </p:cNvPr>
          <p:cNvSpPr>
            <a:spLocks xmlns:a="http://schemas.openxmlformats.org/drawingml/2006/main" noGrp="1"/>
          </p:cNvSpPr>
          <p:nvPr/>
        </p:nvSpPr>
        <p:spPr>
          <a:xfrm xmlns:a="http://schemas.openxmlformats.org/drawingml/2006/main">
            <a:off x="533400" y="4048125"/>
            <a:ext cx="31432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275" b="0" i="0">
                <a:solidFill>
                  <a:srgbClr val="C7C1B8"/>
                </a:solidFill>
              </a:defRPr>
            </a:pPr>
            <a:r>
              <a:rPr sz="1275" b="0" i="0">
                <a:solidFill>
                  <a:srgbClr val="C7C1B8"/>
                </a:solidFill>
              </a:rPr>
              <a:t>Recoupable distribution expenses</a:t>
            </a:r>
          </a:p>
        </p:txBody>
      </p:sp>
      <p:sp>
        <p:nvSpPr>
          <p:cNvPr id="20" name="">
            <a:extLst xmlns:a="http://schemas.openxmlformats.org/drawingml/2006/main">
              <a:ext uri="{FF2B5EF4-FFF2-40B4-BE49-F238E27FC236}">
                <a16:creationId xmlns:a16="http://schemas.microsoft.com/office/drawing/2014/main" id="{53CAC735-740F-4A00-B673-B4F27EF3B5B5}"/>
              </a:ext>
            </a:extLst>
          </p:cNvPr>
          <p:cNvSpPr>
            <a:spLocks xmlns:a="http://schemas.openxmlformats.org/drawingml/2006/main" noGrp="1"/>
          </p:cNvSpPr>
          <p:nvPr/>
        </p:nvSpPr>
        <p:spPr>
          <a:xfrm xmlns:a="http://schemas.openxmlformats.org/drawingml/2006/main">
            <a:off x="3714750" y="4048125"/>
            <a:ext cx="14287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575" b="1" i="0">
                <a:solidFill>
                  <a:srgbClr val="F8F2E9"/>
                </a:solidFill>
              </a:defRPr>
            </a:pPr>
            <a:r>
              <a:rPr sz="1575" b="1" i="0">
                <a:solidFill>
                  <a:srgbClr val="F8F2E9"/>
                </a:solidFill>
              </a:rPr>
              <a:t>$1.0M</a:t>
            </a:r>
          </a:p>
        </p:txBody>
      </p:sp>
      <p:sp>
        <p:nvSpPr>
          <p:cNvPr id="21" name="">
            <a:extLst xmlns:a="http://schemas.openxmlformats.org/drawingml/2006/main">
              <a:ext uri="{FF2B5EF4-FFF2-40B4-BE49-F238E27FC236}">
                <a16:creationId xmlns:a16="http://schemas.microsoft.com/office/drawing/2014/main" id="{5E996141-A562-4AB3-A596-40E11BE7611E}"/>
              </a:ext>
            </a:extLst>
          </p:cNvPr>
          <p:cNvSpPr>
            <a:spLocks xmlns:a="http://schemas.openxmlformats.org/drawingml/2006/main" noGrp="1"/>
          </p:cNvSpPr>
          <p:nvPr/>
        </p:nvSpPr>
        <p:spPr>
          <a:xfrm xmlns:a="http://schemas.openxmlformats.org/drawingml/2006/main">
            <a:off x="5619750" y="1952625"/>
            <a:ext cx="19050" cy="3143250"/>
          </a:xfrm>
          <a:prstGeom xmlns:a="http://schemas.openxmlformats.org/drawingml/2006/main" prst="rect">
            <a:avLst/>
          </a:prstGeom>
          <a:solidFill xmlns:a="http://schemas.openxmlformats.org/drawingml/2006/main">
            <a:srgbClr val="7B1028"/>
          </a:solidFill>
          <a:ln xmlns:a="http://schemas.openxmlformats.org/drawingml/2006/main" w="0">
            <a:noFill/>
            <a:prstDash val="solid"/>
          </a:ln>
        </p:spPr>
      </p:sp>
      <p:sp>
        <p:nvSpPr>
          <p:cNvPr id="22" name="">
            <a:extLst xmlns:a="http://schemas.openxmlformats.org/drawingml/2006/main">
              <a:ext uri="{FF2B5EF4-FFF2-40B4-BE49-F238E27FC236}">
                <a16:creationId xmlns:a16="http://schemas.microsoft.com/office/drawing/2014/main" id="{1BAB3D5F-ABDF-4F0F-B9BD-10451193CCE8}"/>
              </a:ext>
            </a:extLst>
          </p:cNvPr>
          <p:cNvSpPr>
            <a:spLocks xmlns:a="http://schemas.openxmlformats.org/drawingml/2006/main" noGrp="1"/>
          </p:cNvSpPr>
          <p:nvPr/>
        </p:nvSpPr>
        <p:spPr>
          <a:xfrm xmlns:a="http://schemas.openxmlformats.org/drawingml/2006/main">
            <a:off x="6096000" y="1952625"/>
            <a:ext cx="1619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900" b="1" i="0">
                <a:solidFill>
                  <a:srgbClr val="C7C1B8"/>
                </a:solidFill>
              </a:defRPr>
            </a:pPr>
            <a:r>
              <a:rPr sz="900" b="1" i="0">
                <a:solidFill>
                  <a:srgbClr val="C7C1B8"/>
                </a:solidFill>
              </a:rPr>
              <a:t>SCENARIO</a:t>
            </a:r>
          </a:p>
        </p:txBody>
      </p:sp>
      <p:sp>
        <p:nvSpPr>
          <p:cNvPr id="23" name="">
            <a:extLst xmlns:a="http://schemas.openxmlformats.org/drawingml/2006/main">
              <a:ext uri="{FF2B5EF4-FFF2-40B4-BE49-F238E27FC236}">
                <a16:creationId xmlns:a16="http://schemas.microsoft.com/office/drawing/2014/main" id="{111E1864-B202-4B75-A0AB-C0906FA8DB6A}"/>
              </a:ext>
            </a:extLst>
          </p:cNvPr>
          <p:cNvSpPr>
            <a:spLocks xmlns:a="http://schemas.openxmlformats.org/drawingml/2006/main" noGrp="1"/>
          </p:cNvSpPr>
          <p:nvPr/>
        </p:nvSpPr>
        <p:spPr>
          <a:xfrm xmlns:a="http://schemas.openxmlformats.org/drawingml/2006/main">
            <a:off x="7667625" y="1866900"/>
            <a:ext cx="14287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825" b="1" i="0">
                <a:solidFill>
                  <a:srgbClr val="C7C1B8"/>
                </a:solidFill>
              </a:defRPr>
            </a:pPr>
            <a:r>
              <a:rPr sz="825" b="1" i="0">
                <a:solidFill>
                  <a:srgbClr val="C7C1B8"/>
                </a:solidFill>
              </a:rPr>
              <a:t>GROSS PRODUCER</a:t>
            </a:r>
          </a:p>
          <a:p xmlns:a="http://schemas.openxmlformats.org/drawingml/2006/main">
            <a:pPr>
              <a:defRPr sz="825" b="1" i="0">
                <a:solidFill>
                  <a:srgbClr val="C7C1B8"/>
                </a:solidFill>
              </a:defRPr>
            </a:pPr>
            <a:r>
              <a:rPr sz="825" b="1" i="0">
                <a:solidFill>
                  <a:srgbClr val="C7C1B8"/>
                </a:solidFill>
              </a:rPr>
              <a:t>RECEIPTS</a:t>
            </a:r>
          </a:p>
        </p:txBody>
      </p:sp>
      <p:sp>
        <p:nvSpPr>
          <p:cNvPr id="24" name="">
            <a:extLst xmlns:a="http://schemas.openxmlformats.org/drawingml/2006/main">
              <a:ext uri="{FF2B5EF4-FFF2-40B4-BE49-F238E27FC236}">
                <a16:creationId xmlns:a16="http://schemas.microsoft.com/office/drawing/2014/main" id="{95C00E1A-AB50-4C15-B592-4341A2D7FEB1}"/>
              </a:ext>
            </a:extLst>
          </p:cNvPr>
          <p:cNvSpPr>
            <a:spLocks xmlns:a="http://schemas.openxmlformats.org/drawingml/2006/main" noGrp="1"/>
          </p:cNvSpPr>
          <p:nvPr/>
        </p:nvSpPr>
        <p:spPr>
          <a:xfrm xmlns:a="http://schemas.openxmlformats.org/drawingml/2006/main">
            <a:off x="9239250" y="1866900"/>
            <a:ext cx="11430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825" b="1" i="0">
                <a:solidFill>
                  <a:srgbClr val="C7C1B8"/>
                </a:solidFill>
              </a:defRPr>
            </a:pPr>
            <a:r>
              <a:rPr sz="825" b="1" i="0">
                <a:solidFill>
                  <a:srgbClr val="C7C1B8"/>
                </a:solidFill>
              </a:rPr>
              <a:t>NET TO</a:t>
            </a:r>
          </a:p>
          <a:p xmlns:a="http://schemas.openxmlformats.org/drawingml/2006/main">
            <a:pPr>
              <a:defRPr sz="825" b="1" i="0">
                <a:solidFill>
                  <a:srgbClr val="C7C1B8"/>
                </a:solidFill>
              </a:defRPr>
            </a:pPr>
            <a:r>
              <a:rPr sz="825" b="1" i="0">
                <a:solidFill>
                  <a:srgbClr val="C7C1B8"/>
                </a:solidFill>
              </a:rPr>
              <a:t>INVESTORS</a:t>
            </a:r>
          </a:p>
        </p:txBody>
      </p:sp>
      <p:sp>
        <p:nvSpPr>
          <p:cNvPr id="25" name="">
            <a:extLst xmlns:a="http://schemas.openxmlformats.org/drawingml/2006/main">
              <a:ext uri="{FF2B5EF4-FFF2-40B4-BE49-F238E27FC236}">
                <a16:creationId xmlns:a16="http://schemas.microsoft.com/office/drawing/2014/main" id="{51D09FAF-67BE-4413-8874-93FC2ACD4F16}"/>
              </a:ext>
            </a:extLst>
          </p:cNvPr>
          <p:cNvSpPr>
            <a:spLocks xmlns:a="http://schemas.openxmlformats.org/drawingml/2006/main" noGrp="1"/>
          </p:cNvSpPr>
          <p:nvPr/>
        </p:nvSpPr>
        <p:spPr>
          <a:xfrm xmlns:a="http://schemas.openxmlformats.org/drawingml/2006/main">
            <a:off x="10668000" y="1952625"/>
            <a:ext cx="6667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900" b="1" i="0">
                <a:solidFill>
                  <a:srgbClr val="C7C1B8"/>
                </a:solidFill>
              </a:defRPr>
            </a:pPr>
            <a:r>
              <a:rPr sz="900" b="1" i="0">
                <a:solidFill>
                  <a:srgbClr val="C7C1B8"/>
                </a:solidFill>
              </a:rPr>
              <a:t>ROI</a:t>
            </a:r>
          </a:p>
        </p:txBody>
      </p:sp>
      <p:sp>
        <p:nvSpPr>
          <p:cNvPr id="26" name="">
            <a:extLst xmlns:a="http://schemas.openxmlformats.org/drawingml/2006/main">
              <a:ext uri="{FF2B5EF4-FFF2-40B4-BE49-F238E27FC236}">
                <a16:creationId xmlns:a16="http://schemas.microsoft.com/office/drawing/2014/main" id="{28F4FD01-6BC9-4F11-9D37-84DDAFB2E485}"/>
              </a:ext>
            </a:extLst>
          </p:cNvPr>
          <p:cNvSpPr>
            <a:spLocks xmlns:a="http://schemas.openxmlformats.org/drawingml/2006/main" noGrp="1"/>
          </p:cNvSpPr>
          <p:nvPr/>
        </p:nvSpPr>
        <p:spPr>
          <a:xfrm xmlns:a="http://schemas.openxmlformats.org/drawingml/2006/main">
            <a:off x="6096000" y="2343150"/>
            <a:ext cx="5238750" cy="19050"/>
          </a:xfrm>
          <a:prstGeom xmlns:a="http://schemas.openxmlformats.org/drawingml/2006/main" prst="rect">
            <a:avLst/>
          </a:prstGeom>
          <a:solidFill xmlns:a="http://schemas.openxmlformats.org/drawingml/2006/main">
            <a:srgbClr val="7B1028"/>
          </a:solidFill>
          <a:ln xmlns:a="http://schemas.openxmlformats.org/drawingml/2006/main" w="0">
            <a:noFill/>
            <a:prstDash val="solid"/>
          </a:ln>
        </p:spPr>
      </p:sp>
      <p:sp>
        <p:nvSpPr>
          <p:cNvPr id="27" name="">
            <a:extLst xmlns:a="http://schemas.openxmlformats.org/drawingml/2006/main">
              <a:ext uri="{FF2B5EF4-FFF2-40B4-BE49-F238E27FC236}">
                <a16:creationId xmlns:a16="http://schemas.microsoft.com/office/drawing/2014/main" id="{0BC43701-743C-40FA-9CC5-881824E6CA7E}"/>
              </a:ext>
            </a:extLst>
          </p:cNvPr>
          <p:cNvSpPr>
            <a:spLocks xmlns:a="http://schemas.openxmlformats.org/drawingml/2006/main" noGrp="1"/>
          </p:cNvSpPr>
          <p:nvPr/>
        </p:nvSpPr>
        <p:spPr>
          <a:xfrm xmlns:a="http://schemas.openxmlformats.org/drawingml/2006/main">
            <a:off x="6096000" y="2667000"/>
            <a:ext cx="1428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650" b="0" i="0">
                <a:solidFill>
                  <a:srgbClr val="F8F2E9"/>
                </a:solidFill>
              </a:defRPr>
            </a:pPr>
            <a:r>
              <a:rPr sz="1650" b="0" i="0">
                <a:solidFill>
                  <a:srgbClr val="F8F2E9"/>
                </a:solidFill>
              </a:rPr>
              <a:t>Downside</a:t>
            </a:r>
          </a:p>
        </p:txBody>
      </p:sp>
      <p:sp>
        <p:nvSpPr>
          <p:cNvPr id="28" name="">
            <a:extLst xmlns:a="http://schemas.openxmlformats.org/drawingml/2006/main">
              <a:ext uri="{FF2B5EF4-FFF2-40B4-BE49-F238E27FC236}">
                <a16:creationId xmlns:a16="http://schemas.microsoft.com/office/drawing/2014/main" id="{9714F8F7-5DC5-42C5-ABE1-A0B40BA5329F}"/>
              </a:ext>
            </a:extLst>
          </p:cNvPr>
          <p:cNvSpPr>
            <a:spLocks xmlns:a="http://schemas.openxmlformats.org/drawingml/2006/main" noGrp="1"/>
          </p:cNvSpPr>
          <p:nvPr/>
        </p:nvSpPr>
        <p:spPr>
          <a:xfrm xmlns:a="http://schemas.openxmlformats.org/drawingml/2006/main">
            <a:off x="7620000" y="2667000"/>
            <a:ext cx="1428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575" b="1" i="0">
                <a:solidFill>
                  <a:srgbClr val="F8F2E9"/>
                </a:solidFill>
              </a:defRPr>
            </a:pPr>
            <a:r>
              <a:rPr sz="1575" b="1" i="0">
                <a:solidFill>
                  <a:srgbClr val="F8F2E9"/>
                </a:solidFill>
              </a:rPr>
              <a:t>$7.5M</a:t>
            </a:r>
          </a:p>
        </p:txBody>
      </p:sp>
      <p:sp>
        <p:nvSpPr>
          <p:cNvPr id="29" name="">
            <a:extLst xmlns:a="http://schemas.openxmlformats.org/drawingml/2006/main">
              <a:ext uri="{FF2B5EF4-FFF2-40B4-BE49-F238E27FC236}">
                <a16:creationId xmlns:a16="http://schemas.microsoft.com/office/drawing/2014/main" id="{B4C9DB66-C038-46EE-822A-B1320F6F4D15}"/>
              </a:ext>
            </a:extLst>
          </p:cNvPr>
          <p:cNvSpPr>
            <a:spLocks xmlns:a="http://schemas.openxmlformats.org/drawingml/2006/main" noGrp="1"/>
          </p:cNvSpPr>
          <p:nvPr/>
        </p:nvSpPr>
        <p:spPr>
          <a:xfrm xmlns:a="http://schemas.openxmlformats.org/drawingml/2006/main">
            <a:off x="9096375" y="2667000"/>
            <a:ext cx="1238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575" b="1" i="0">
                <a:solidFill>
                  <a:srgbClr val="F8F2E9"/>
                </a:solidFill>
              </a:defRPr>
            </a:pPr>
            <a:r>
              <a:rPr sz="1575" b="1" i="0">
                <a:solidFill>
                  <a:srgbClr val="F8F2E9"/>
                </a:solidFill>
              </a:rPr>
              <a:t>$5.0M</a:t>
            </a:r>
          </a:p>
        </p:txBody>
      </p:sp>
      <p:sp>
        <p:nvSpPr>
          <p:cNvPr id="30" name="">
            <a:extLst xmlns:a="http://schemas.openxmlformats.org/drawingml/2006/main">
              <a:ext uri="{FF2B5EF4-FFF2-40B4-BE49-F238E27FC236}">
                <a16:creationId xmlns:a16="http://schemas.microsoft.com/office/drawing/2014/main" id="{F98FEBA2-A6EC-4759-B366-C9328BEC8577}"/>
              </a:ext>
            </a:extLst>
          </p:cNvPr>
          <p:cNvSpPr>
            <a:spLocks xmlns:a="http://schemas.openxmlformats.org/drawingml/2006/main" noGrp="1"/>
          </p:cNvSpPr>
          <p:nvPr/>
        </p:nvSpPr>
        <p:spPr>
          <a:xfrm xmlns:a="http://schemas.openxmlformats.org/drawingml/2006/main">
            <a:off x="10287000" y="2667000"/>
            <a:ext cx="1047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425" b="1" i="0">
                <a:solidFill>
                  <a:srgbClr val="D37A82"/>
                </a:solidFill>
              </a:defRPr>
            </a:pPr>
            <a:r>
              <a:rPr sz="1425" b="1" i="0">
                <a:solidFill>
                  <a:srgbClr val="D37A82"/>
                </a:solidFill>
              </a:rPr>
              <a:t>-28.6%</a:t>
            </a:r>
          </a:p>
        </p:txBody>
      </p:sp>
      <p:sp>
        <p:nvSpPr>
          <p:cNvPr id="31" name="">
            <a:extLst xmlns:a="http://schemas.openxmlformats.org/drawingml/2006/main">
              <a:ext uri="{FF2B5EF4-FFF2-40B4-BE49-F238E27FC236}">
                <a16:creationId xmlns:a16="http://schemas.microsoft.com/office/drawing/2014/main" id="{EA198A06-9CE1-43BA-8D07-6B53ABE63AFE}"/>
              </a:ext>
            </a:extLst>
          </p:cNvPr>
          <p:cNvSpPr>
            <a:spLocks xmlns:a="http://schemas.openxmlformats.org/drawingml/2006/main" noGrp="1"/>
          </p:cNvSpPr>
          <p:nvPr/>
        </p:nvSpPr>
        <p:spPr>
          <a:xfrm xmlns:a="http://schemas.openxmlformats.org/drawingml/2006/main">
            <a:off x="6096000" y="3124200"/>
            <a:ext cx="5238750" cy="9525"/>
          </a:xfrm>
          <a:prstGeom xmlns:a="http://schemas.openxmlformats.org/drawingml/2006/main" prst="rect">
            <a:avLst/>
          </a:prstGeom>
          <a:solidFill xmlns:a="http://schemas.openxmlformats.org/drawingml/2006/main">
            <a:srgbClr val="39343A"/>
          </a:solidFill>
          <a:ln xmlns:a="http://schemas.openxmlformats.org/drawingml/2006/main" w="0">
            <a:noFill/>
            <a:prstDash val="solid"/>
          </a:ln>
        </p:spPr>
      </p:sp>
      <p:sp>
        <p:nvSpPr>
          <p:cNvPr id="32" name="">
            <a:extLst xmlns:a="http://schemas.openxmlformats.org/drawingml/2006/main">
              <a:ext uri="{FF2B5EF4-FFF2-40B4-BE49-F238E27FC236}">
                <a16:creationId xmlns:a16="http://schemas.microsoft.com/office/drawing/2014/main" id="{1F2C11A2-151E-4186-8A1F-B52EDFBC5754}"/>
              </a:ext>
            </a:extLst>
          </p:cNvPr>
          <p:cNvSpPr>
            <a:spLocks xmlns:a="http://schemas.openxmlformats.org/drawingml/2006/main" noGrp="1"/>
          </p:cNvSpPr>
          <p:nvPr/>
        </p:nvSpPr>
        <p:spPr>
          <a:xfrm xmlns:a="http://schemas.openxmlformats.org/drawingml/2006/main">
            <a:off x="6096000" y="3448050"/>
            <a:ext cx="1428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650" b="0" i="0">
                <a:solidFill>
                  <a:srgbClr val="F8F2E9"/>
                </a:solidFill>
              </a:defRPr>
            </a:pPr>
            <a:r>
              <a:rPr sz="1650" b="0" i="0">
                <a:solidFill>
                  <a:srgbClr val="F8F2E9"/>
                </a:solidFill>
              </a:rPr>
              <a:t>Target</a:t>
            </a:r>
          </a:p>
        </p:txBody>
      </p:sp>
      <p:sp>
        <p:nvSpPr>
          <p:cNvPr id="33" name="">
            <a:extLst xmlns:a="http://schemas.openxmlformats.org/drawingml/2006/main">
              <a:ext uri="{FF2B5EF4-FFF2-40B4-BE49-F238E27FC236}">
                <a16:creationId xmlns:a16="http://schemas.microsoft.com/office/drawing/2014/main" id="{6F550CA5-258C-461C-8C0D-633A7BAA1FF4}"/>
              </a:ext>
            </a:extLst>
          </p:cNvPr>
          <p:cNvSpPr>
            <a:spLocks xmlns:a="http://schemas.openxmlformats.org/drawingml/2006/main" noGrp="1"/>
          </p:cNvSpPr>
          <p:nvPr/>
        </p:nvSpPr>
        <p:spPr>
          <a:xfrm xmlns:a="http://schemas.openxmlformats.org/drawingml/2006/main">
            <a:off x="7620000" y="3448050"/>
            <a:ext cx="1428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575" b="1" i="0">
                <a:solidFill>
                  <a:srgbClr val="F8F2E9"/>
                </a:solidFill>
              </a:defRPr>
            </a:pPr>
            <a:r>
              <a:rPr sz="1575" b="1" i="0">
                <a:solidFill>
                  <a:srgbClr val="F8F2E9"/>
                </a:solidFill>
              </a:rPr>
              <a:t>$12.5M</a:t>
            </a:r>
          </a:p>
        </p:txBody>
      </p:sp>
      <p:sp>
        <p:nvSpPr>
          <p:cNvPr id="34" name="">
            <a:extLst xmlns:a="http://schemas.openxmlformats.org/drawingml/2006/main">
              <a:ext uri="{FF2B5EF4-FFF2-40B4-BE49-F238E27FC236}">
                <a16:creationId xmlns:a16="http://schemas.microsoft.com/office/drawing/2014/main" id="{F2AB1213-85D6-4B61-B0C3-1FF008970F13}"/>
              </a:ext>
            </a:extLst>
          </p:cNvPr>
          <p:cNvSpPr>
            <a:spLocks xmlns:a="http://schemas.openxmlformats.org/drawingml/2006/main" noGrp="1"/>
          </p:cNvSpPr>
          <p:nvPr/>
        </p:nvSpPr>
        <p:spPr>
          <a:xfrm xmlns:a="http://schemas.openxmlformats.org/drawingml/2006/main">
            <a:off x="9096375" y="3448050"/>
            <a:ext cx="1238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575" b="1" i="0">
                <a:solidFill>
                  <a:srgbClr val="F8F2E9"/>
                </a:solidFill>
              </a:defRPr>
            </a:pPr>
            <a:r>
              <a:rPr sz="1575" b="1" i="0">
                <a:solidFill>
                  <a:srgbClr val="F8F2E9"/>
                </a:solidFill>
              </a:rPr>
              <a:t>$9.0M</a:t>
            </a:r>
          </a:p>
        </p:txBody>
      </p:sp>
      <p:sp>
        <p:nvSpPr>
          <p:cNvPr id="35" name="">
            <a:extLst xmlns:a="http://schemas.openxmlformats.org/drawingml/2006/main">
              <a:ext uri="{FF2B5EF4-FFF2-40B4-BE49-F238E27FC236}">
                <a16:creationId xmlns:a16="http://schemas.microsoft.com/office/drawing/2014/main" id="{A99FD64F-A042-4C68-B51E-42DB08A292BA}"/>
              </a:ext>
            </a:extLst>
          </p:cNvPr>
          <p:cNvSpPr>
            <a:spLocks xmlns:a="http://schemas.openxmlformats.org/drawingml/2006/main" noGrp="1"/>
          </p:cNvSpPr>
          <p:nvPr/>
        </p:nvSpPr>
        <p:spPr>
          <a:xfrm xmlns:a="http://schemas.openxmlformats.org/drawingml/2006/main">
            <a:off x="10287000" y="3448050"/>
            <a:ext cx="1047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425" b="1" i="0">
                <a:solidFill>
                  <a:srgbClr val="D9AE47"/>
                </a:solidFill>
              </a:defRPr>
            </a:pPr>
            <a:r>
              <a:rPr sz="1425" b="1" i="0">
                <a:solidFill>
                  <a:srgbClr val="D9AE47"/>
                </a:solidFill>
              </a:rPr>
              <a:t>+28.6%</a:t>
            </a:r>
          </a:p>
        </p:txBody>
      </p:sp>
      <p:sp>
        <p:nvSpPr>
          <p:cNvPr id="36" name="">
            <a:extLst xmlns:a="http://schemas.openxmlformats.org/drawingml/2006/main">
              <a:ext uri="{FF2B5EF4-FFF2-40B4-BE49-F238E27FC236}">
                <a16:creationId xmlns:a16="http://schemas.microsoft.com/office/drawing/2014/main" id="{CD890094-5279-4B4B-81BC-B3947DF72149}"/>
              </a:ext>
            </a:extLst>
          </p:cNvPr>
          <p:cNvSpPr>
            <a:spLocks xmlns:a="http://schemas.openxmlformats.org/drawingml/2006/main" noGrp="1"/>
          </p:cNvSpPr>
          <p:nvPr/>
        </p:nvSpPr>
        <p:spPr>
          <a:xfrm xmlns:a="http://schemas.openxmlformats.org/drawingml/2006/main">
            <a:off x="6096000" y="3905250"/>
            <a:ext cx="5238750" cy="9525"/>
          </a:xfrm>
          <a:prstGeom xmlns:a="http://schemas.openxmlformats.org/drawingml/2006/main" prst="rect">
            <a:avLst/>
          </a:prstGeom>
          <a:solidFill xmlns:a="http://schemas.openxmlformats.org/drawingml/2006/main">
            <a:srgbClr val="39343A"/>
          </a:solidFill>
          <a:ln xmlns:a="http://schemas.openxmlformats.org/drawingml/2006/main" w="0">
            <a:noFill/>
            <a:prstDash val="solid"/>
          </a:ln>
        </p:spPr>
      </p:sp>
      <p:sp>
        <p:nvSpPr>
          <p:cNvPr id="37" name="">
            <a:extLst xmlns:a="http://schemas.openxmlformats.org/drawingml/2006/main">
              <a:ext uri="{FF2B5EF4-FFF2-40B4-BE49-F238E27FC236}">
                <a16:creationId xmlns:a16="http://schemas.microsoft.com/office/drawing/2014/main" id="{EAB56152-A82D-471E-8F91-5AE2183D3444}"/>
              </a:ext>
            </a:extLst>
          </p:cNvPr>
          <p:cNvSpPr>
            <a:spLocks xmlns:a="http://schemas.openxmlformats.org/drawingml/2006/main" noGrp="1"/>
          </p:cNvSpPr>
          <p:nvPr/>
        </p:nvSpPr>
        <p:spPr>
          <a:xfrm xmlns:a="http://schemas.openxmlformats.org/drawingml/2006/main">
            <a:off x="6096000" y="4229100"/>
            <a:ext cx="1428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650" b="0" i="0">
                <a:solidFill>
                  <a:srgbClr val="F8F2E9"/>
                </a:solidFill>
              </a:defRPr>
            </a:pPr>
            <a:r>
              <a:rPr sz="1650" b="0" i="0">
                <a:solidFill>
                  <a:srgbClr val="F8F2E9"/>
                </a:solidFill>
              </a:rPr>
              <a:t>Upside</a:t>
            </a:r>
          </a:p>
        </p:txBody>
      </p:sp>
      <p:sp>
        <p:nvSpPr>
          <p:cNvPr id="38" name="">
            <a:extLst xmlns:a="http://schemas.openxmlformats.org/drawingml/2006/main">
              <a:ext uri="{FF2B5EF4-FFF2-40B4-BE49-F238E27FC236}">
                <a16:creationId xmlns:a16="http://schemas.microsoft.com/office/drawing/2014/main" id="{A00D6EA1-32D5-4AB1-B5EF-FCA622F30053}"/>
              </a:ext>
            </a:extLst>
          </p:cNvPr>
          <p:cNvSpPr>
            <a:spLocks xmlns:a="http://schemas.openxmlformats.org/drawingml/2006/main" noGrp="1"/>
          </p:cNvSpPr>
          <p:nvPr/>
        </p:nvSpPr>
        <p:spPr>
          <a:xfrm xmlns:a="http://schemas.openxmlformats.org/drawingml/2006/main">
            <a:off x="7620000" y="4229100"/>
            <a:ext cx="1428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575" b="1" i="0">
                <a:solidFill>
                  <a:srgbClr val="F8F2E9"/>
                </a:solidFill>
              </a:defRPr>
            </a:pPr>
            <a:r>
              <a:rPr sz="1575" b="1" i="0">
                <a:solidFill>
                  <a:srgbClr val="F8F2E9"/>
                </a:solidFill>
              </a:rPr>
              <a:t>$20.0M</a:t>
            </a:r>
          </a:p>
        </p:txBody>
      </p:sp>
      <p:sp>
        <p:nvSpPr>
          <p:cNvPr id="39" name="">
            <a:extLst xmlns:a="http://schemas.openxmlformats.org/drawingml/2006/main">
              <a:ext uri="{FF2B5EF4-FFF2-40B4-BE49-F238E27FC236}">
                <a16:creationId xmlns:a16="http://schemas.microsoft.com/office/drawing/2014/main" id="{1C4BD843-2C0B-46C5-9A4D-69B4513096D3}"/>
              </a:ext>
            </a:extLst>
          </p:cNvPr>
          <p:cNvSpPr>
            <a:spLocks xmlns:a="http://schemas.openxmlformats.org/drawingml/2006/main" noGrp="1"/>
          </p:cNvSpPr>
          <p:nvPr/>
        </p:nvSpPr>
        <p:spPr>
          <a:xfrm xmlns:a="http://schemas.openxmlformats.org/drawingml/2006/main">
            <a:off x="9096375" y="4229100"/>
            <a:ext cx="1238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575" b="1" i="0">
                <a:solidFill>
                  <a:srgbClr val="F8F2E9"/>
                </a:solidFill>
              </a:defRPr>
            </a:pPr>
            <a:r>
              <a:rPr sz="1575" b="1" i="0">
                <a:solidFill>
                  <a:srgbClr val="F8F2E9"/>
                </a:solidFill>
              </a:rPr>
              <a:t>$15.0M</a:t>
            </a:r>
          </a:p>
        </p:txBody>
      </p:sp>
      <p:sp>
        <p:nvSpPr>
          <p:cNvPr id="40" name="">
            <a:extLst xmlns:a="http://schemas.openxmlformats.org/drawingml/2006/main">
              <a:ext uri="{FF2B5EF4-FFF2-40B4-BE49-F238E27FC236}">
                <a16:creationId xmlns:a16="http://schemas.microsoft.com/office/drawing/2014/main" id="{ECE4FCF5-9057-4F0E-B2B0-DDA5792F33AC}"/>
              </a:ext>
            </a:extLst>
          </p:cNvPr>
          <p:cNvSpPr>
            <a:spLocks xmlns:a="http://schemas.openxmlformats.org/drawingml/2006/main" noGrp="1"/>
          </p:cNvSpPr>
          <p:nvPr/>
        </p:nvSpPr>
        <p:spPr>
          <a:xfrm xmlns:a="http://schemas.openxmlformats.org/drawingml/2006/main">
            <a:off x="10287000" y="4229100"/>
            <a:ext cx="1047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425" b="1" i="0">
                <a:solidFill>
                  <a:srgbClr val="D9AE47"/>
                </a:solidFill>
              </a:defRPr>
            </a:pPr>
            <a:r>
              <a:rPr sz="1425" b="1" i="0">
                <a:solidFill>
                  <a:srgbClr val="D9AE47"/>
                </a:solidFill>
              </a:rPr>
              <a:t>+114.3%</a:t>
            </a:r>
          </a:p>
        </p:txBody>
      </p:sp>
      <p:sp>
        <p:nvSpPr>
          <p:cNvPr id="41" name="">
            <a:extLst xmlns:a="http://schemas.openxmlformats.org/drawingml/2006/main">
              <a:ext uri="{FF2B5EF4-FFF2-40B4-BE49-F238E27FC236}">
                <a16:creationId xmlns:a16="http://schemas.microsoft.com/office/drawing/2014/main" id="{59939AA8-1614-4C0E-A00B-76483275017F}"/>
              </a:ext>
            </a:extLst>
          </p:cNvPr>
          <p:cNvSpPr>
            <a:spLocks xmlns:a="http://schemas.openxmlformats.org/drawingml/2006/main" noGrp="1"/>
          </p:cNvSpPr>
          <p:nvPr/>
        </p:nvSpPr>
        <p:spPr>
          <a:xfrm xmlns:a="http://schemas.openxmlformats.org/drawingml/2006/main">
            <a:off x="6096000" y="4686300"/>
            <a:ext cx="5238750" cy="9525"/>
          </a:xfrm>
          <a:prstGeom xmlns:a="http://schemas.openxmlformats.org/drawingml/2006/main" prst="rect">
            <a:avLst/>
          </a:prstGeom>
          <a:solidFill xmlns:a="http://schemas.openxmlformats.org/drawingml/2006/main">
            <a:srgbClr val="39343A"/>
          </a:solidFill>
          <a:ln xmlns:a="http://schemas.openxmlformats.org/drawingml/2006/main" w="0">
            <a:noFill/>
            <a:prstDash val="solid"/>
          </a:ln>
        </p:spPr>
      </p:sp>
      <p:sp>
        <p:nvSpPr>
          <p:cNvPr id="42" name="">
            <a:extLst xmlns:a="http://schemas.openxmlformats.org/drawingml/2006/main">
              <a:ext uri="{FF2B5EF4-FFF2-40B4-BE49-F238E27FC236}">
                <a16:creationId xmlns:a16="http://schemas.microsoft.com/office/drawing/2014/main" id="{F0868CF2-1CB5-4DB9-ADBD-9EEEE7922776}"/>
              </a:ext>
            </a:extLst>
          </p:cNvPr>
          <p:cNvSpPr>
            <a:spLocks xmlns:a="http://schemas.openxmlformats.org/drawingml/2006/main" noGrp="1"/>
          </p:cNvSpPr>
          <p:nvPr/>
        </p:nvSpPr>
        <p:spPr>
          <a:xfrm xmlns:a="http://schemas.openxmlformats.org/drawingml/2006/main">
            <a:off x="6096000" y="5000625"/>
            <a:ext cx="3714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200" b="0" i="0">
                <a:solidFill>
                  <a:srgbClr val="C7C1B8"/>
                </a:solidFill>
              </a:defRPr>
            </a:pPr>
            <a:r>
              <a:rPr sz="1200" b="0" i="0">
                <a:solidFill>
                  <a:srgbClr val="C7C1B8"/>
                </a:solidFill>
              </a:rPr>
              <a:t>Investor break-even gross producer receipts</a:t>
            </a:r>
          </a:p>
        </p:txBody>
      </p:sp>
      <p:sp>
        <p:nvSpPr>
          <p:cNvPr id="43" name="">
            <a:extLst xmlns:a="http://schemas.openxmlformats.org/drawingml/2006/main">
              <a:ext uri="{FF2B5EF4-FFF2-40B4-BE49-F238E27FC236}">
                <a16:creationId xmlns:a16="http://schemas.microsoft.com/office/drawing/2014/main" id="{7FC4C4BA-4937-473A-B1B5-1F0D482D9CA2}"/>
              </a:ext>
            </a:extLst>
          </p:cNvPr>
          <p:cNvSpPr>
            <a:spLocks xmlns:a="http://schemas.openxmlformats.org/drawingml/2006/main" noGrp="1"/>
          </p:cNvSpPr>
          <p:nvPr/>
        </p:nvSpPr>
        <p:spPr>
          <a:xfrm xmlns:a="http://schemas.openxmlformats.org/drawingml/2006/main">
            <a:off x="10001250" y="4895850"/>
            <a:ext cx="13335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2250" b="1" i="0">
                <a:solidFill>
                  <a:srgbClr val="D9AE47"/>
                </a:solidFill>
              </a:defRPr>
            </a:pPr>
            <a:r>
              <a:rPr sz="2250" b="1" i="0">
                <a:solidFill>
                  <a:srgbClr val="D9AE47"/>
                </a:solidFill>
              </a:rPr>
              <a:t>$10.0M</a:t>
            </a:r>
          </a:p>
        </p:txBody>
      </p:sp>
      <p:sp>
        <p:nvSpPr>
          <p:cNvPr id="44" name="">
            <a:extLst xmlns:a="http://schemas.openxmlformats.org/drawingml/2006/main">
              <a:ext uri="{FF2B5EF4-FFF2-40B4-BE49-F238E27FC236}">
                <a16:creationId xmlns:a16="http://schemas.microsoft.com/office/drawing/2014/main" id="{16284F62-FEE3-45F3-82E7-6313875671A0}"/>
              </a:ext>
            </a:extLst>
          </p:cNvPr>
          <p:cNvSpPr>
            <a:spLocks xmlns:a="http://schemas.openxmlformats.org/drawingml/2006/main" noGrp="1"/>
          </p:cNvSpPr>
          <p:nvPr/>
        </p:nvSpPr>
        <p:spPr>
          <a:xfrm xmlns:a="http://schemas.openxmlformats.org/drawingml/2006/main">
            <a:off x="533400" y="5476875"/>
            <a:ext cx="1081087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0" i="0">
                <a:solidFill>
                  <a:srgbClr val="F8F2E9"/>
                </a:solidFill>
              </a:defRPr>
            </a:pPr>
            <a:r>
              <a:rPr sz="1125" b="0" i="0">
                <a:solidFill>
                  <a:srgbClr val="F8F2E9"/>
                </a:solidFill>
              </a:rPr>
              <a:t>Formula: net to investors = (gross producer receipts × 80%) − $1.0M expenses. ROI = (net proceeds − $7.0M capital) ÷ $7.0M capital.</a:t>
            </a:r>
          </a:p>
        </p:txBody>
      </p:sp>
      <p:sp>
        <p:nvSpPr>
          <p:cNvPr id="45" name="">
            <a:extLst xmlns:a="http://schemas.openxmlformats.org/drawingml/2006/main">
              <a:ext uri="{FF2B5EF4-FFF2-40B4-BE49-F238E27FC236}">
                <a16:creationId xmlns:a16="http://schemas.microsoft.com/office/drawing/2014/main" id="{F602D215-38B8-4372-8C67-38011AF8E185}"/>
              </a:ext>
            </a:extLst>
          </p:cNvPr>
          <p:cNvSpPr>
            <a:spLocks xmlns:a="http://schemas.openxmlformats.org/drawingml/2006/main" noGrp="1"/>
          </p:cNvSpPr>
          <p:nvPr/>
        </p:nvSpPr>
        <p:spPr>
          <a:xfrm xmlns:a="http://schemas.openxmlformats.org/drawingml/2006/main">
            <a:off x="533400" y="6000750"/>
            <a:ext cx="10810875"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900" b="0" i="0">
                <a:solidFill>
                  <a:srgbClr val="C7C1B8"/>
                </a:solidFill>
              </a:defRPr>
            </a:pPr>
            <a:r>
              <a:rPr sz="900" b="0" i="0">
                <a:solidFill>
                  <a:srgbClr val="C7C1B8"/>
                </a:solidFill>
              </a:rPr>
              <a:t>Model excludes taxes, tax incentives, interest, deferments, participations and any negotiated distribution waterfall. All assumptions must be replaced by the approved budget and signed deal terms.</a:t>
            </a:r>
          </a:p>
        </p:txBody>
      </p:sp>
    </p:spTree>
    <p:extLst>
      <p:ext uri="{BB962C8B-B14F-4D97-AF65-F5344CB8AC3E}">
        <p14:creationId xmlns:p14="http://schemas.microsoft.com/office/powerpoint/2010/main" val="1730561268"/>
      </p:ext>
    </p:extLst>
  </p:cSld>
</p:sld>
</file>

<file path=ppt/slides/slide5.xml><?xml version="1.0" encoding="utf-8"?>
<p:sld xmlns:p="http://schemas.openxmlformats.org/presentationml/2006/main">
  <p:cSld>
    <p:bg>
      <p:bgPr>
        <a:solidFill xmlns:a="http://schemas.openxmlformats.org/drawingml/2006/main">
          <a:srgbClr val="070708"/>
        </a:solidFill>
      </p:bgPr>
    </p:bg>
    <p:spTree>
      <p:nvGrpSpPr>
        <p:cNvPr id="1" name=""/>
        <p:cNvGrpSpPr/>
        <p:nvPr/>
      </p:nvGrpSpPr>
      <p:grpSpPr>
        <a:xfrm xmlns:a="http://schemas.openxmlformats.org/drawingml/2006/main"/>
      </p:grpSpPr>
      <p:sp>
        <p:nvSpPr>
          <p:cNvPr id="13" name="">
            <a:extLst xmlns:a="http://schemas.openxmlformats.org/drawingml/2006/main">
              <a:ext uri="{FF2B5EF4-FFF2-40B4-BE49-F238E27FC236}">
                <a16:creationId xmlns:a16="http://schemas.microsoft.com/office/drawing/2014/main" id="{B7F56A6D-62D2-4B08-8DA2-C9FB70FB4DDF}"/>
              </a:ext>
            </a:extLst>
          </p:cNvPr>
          <p:cNvSpPr>
            <a:spLocks xmlns:a="http://schemas.openxmlformats.org/drawingml/2006/main" noGrp="1"/>
          </p:cNvSpPr>
          <p:nvPr/>
        </p:nvSpPr>
        <p:spPr>
          <a:xfrm xmlns:a="http://schemas.openxmlformats.org/drawingml/2006/main">
            <a:off x="514350" y="276225"/>
            <a:ext cx="4191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900" b="1" i="0">
                <a:solidFill>
                  <a:srgbClr val="D9AE47"/>
                </a:solidFill>
              </a:defRPr>
            </a:pPr>
            <a:r>
              <a:rPr sz="900" b="1" i="0">
                <a:solidFill>
                  <a:srgbClr val="D9AE47"/>
                </a:solidFill>
              </a:rPr>
              <a:t>05</a:t>
            </a:r>
          </a:p>
        </p:txBody>
      </p:sp>
      <p:sp>
        <p:nvSpPr>
          <p:cNvPr id="2" name="">
            <a:extLst xmlns:a="http://schemas.openxmlformats.org/drawingml/2006/main">
              <a:ext uri="{FF2B5EF4-FFF2-40B4-BE49-F238E27FC236}">
                <a16:creationId xmlns:a16="http://schemas.microsoft.com/office/drawing/2014/main" id="{C12BF694-7670-4AAC-9EA9-9E0993B743E1}"/>
              </a:ext>
            </a:extLst>
          </p:cNvPr>
          <p:cNvSpPr>
            <a:spLocks xmlns:a="http://schemas.openxmlformats.org/drawingml/2006/main" noGrp="1"/>
          </p:cNvSpPr>
          <p:nvPr/>
        </p:nvSpPr>
        <p:spPr>
          <a:xfrm xmlns:a="http://schemas.openxmlformats.org/drawingml/2006/main">
            <a:off x="1009650" y="381000"/>
            <a:ext cx="476250" cy="19050"/>
          </a:xfrm>
          <a:prstGeom xmlns:a="http://schemas.openxmlformats.org/drawingml/2006/main" prst="rect">
            <a:avLst/>
          </a:prstGeom>
          <a:solidFill xmlns:a="http://schemas.openxmlformats.org/drawingml/2006/main">
            <a:srgbClr val="7B1028"/>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25A1F42C-8831-4486-82EE-3988FBA97402}"/>
              </a:ext>
            </a:extLst>
          </p:cNvPr>
          <p:cNvSpPr>
            <a:spLocks xmlns:a="http://schemas.openxmlformats.org/drawingml/2006/main" noGrp="1"/>
          </p:cNvSpPr>
          <p:nvPr/>
        </p:nvSpPr>
        <p:spPr>
          <a:xfrm xmlns:a="http://schemas.openxmlformats.org/drawingml/2006/main">
            <a:off x="1619250" y="276225"/>
            <a:ext cx="4762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750" b="1" i="0">
                <a:solidFill>
                  <a:srgbClr val="C7C1B8"/>
                </a:solidFill>
              </a:defRPr>
            </a:pPr>
            <a:r>
              <a:rPr sz="750" b="1" i="0">
                <a:solidFill>
                  <a:srgbClr val="C7C1B8"/>
                </a:solidFill>
              </a:rPr>
              <a:t>CHARACTERS &amp; OPEN CASTING</a:t>
            </a:r>
          </a:p>
        </p:txBody>
      </p:sp>
      <p:sp>
        <p:nvSpPr>
          <p:cNvPr id="4" name="">
            <a:extLst xmlns:a="http://schemas.openxmlformats.org/drawingml/2006/main">
              <a:ext uri="{FF2B5EF4-FFF2-40B4-BE49-F238E27FC236}">
                <a16:creationId xmlns:a16="http://schemas.microsoft.com/office/drawing/2014/main" id="{A9BD6F89-B49E-428B-AF93-D1AB5ED4BA6B}"/>
              </a:ext>
            </a:extLst>
          </p:cNvPr>
          <p:cNvSpPr>
            <a:spLocks xmlns:a="http://schemas.openxmlformats.org/drawingml/2006/main" noGrp="1"/>
          </p:cNvSpPr>
          <p:nvPr/>
        </p:nvSpPr>
        <p:spPr>
          <a:xfrm xmlns:a="http://schemas.openxmlformats.org/drawingml/2006/main">
            <a:off x="8572500" y="276225"/>
            <a:ext cx="31051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675" b="1" i="0">
                <a:solidFill>
                  <a:srgbClr val="C7C1B8"/>
                </a:solidFill>
              </a:defRPr>
            </a:pPr>
            <a:r>
              <a:rPr sz="675" b="1" i="0">
                <a:solidFill>
                  <a:srgbClr val="C7C1B8"/>
                </a:solidFill>
              </a:rPr>
              <a:t>FEG · FLOYD ENTERTAINMENT GROUP</a:t>
            </a:r>
          </a:p>
        </p:txBody>
      </p:sp>
      <p:sp>
        <p:nvSpPr>
          <p:cNvPr id="5" name="">
            <a:extLst xmlns:a="http://schemas.openxmlformats.org/drawingml/2006/main">
              <a:ext uri="{FF2B5EF4-FFF2-40B4-BE49-F238E27FC236}">
                <a16:creationId xmlns:a16="http://schemas.microsoft.com/office/drawing/2014/main" id="{AE6B9F7D-3CFF-4D57-9B9E-D5E7A5CDE6E8}"/>
              </a:ext>
            </a:extLst>
          </p:cNvPr>
          <p:cNvSpPr>
            <a:spLocks xmlns:a="http://schemas.openxmlformats.org/drawingml/2006/main" noGrp="1"/>
          </p:cNvSpPr>
          <p:nvPr/>
        </p:nvSpPr>
        <p:spPr>
          <a:xfrm xmlns:a="http://schemas.openxmlformats.org/drawingml/2006/main">
            <a:off x="514350" y="6486525"/>
            <a:ext cx="11163300" cy="9525"/>
          </a:xfrm>
          <a:prstGeom xmlns:a="http://schemas.openxmlformats.org/drawingml/2006/main" prst="rect">
            <a:avLst/>
          </a:prstGeom>
          <a:solidFill xmlns:a="http://schemas.openxmlformats.org/drawingml/2006/main">
            <a:srgbClr val="3B3430"/>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239BB2EE-BA3B-405C-8C9A-FF67B67EBA11}"/>
              </a:ext>
            </a:extLst>
          </p:cNvPr>
          <p:cNvSpPr>
            <a:spLocks xmlns:a="http://schemas.openxmlformats.org/drawingml/2006/main" noGrp="1"/>
          </p:cNvSpPr>
          <p:nvPr/>
        </p:nvSpPr>
        <p:spPr>
          <a:xfrm xmlns:a="http://schemas.openxmlformats.org/drawingml/2006/main">
            <a:off x="514350" y="6572250"/>
            <a:ext cx="72390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600" b="1" i="0">
                <a:solidFill>
                  <a:srgbClr val="817A73"/>
                </a:solidFill>
              </a:defRPr>
            </a:pPr>
            <a:r>
              <a:rPr sz="600" b="1" i="0">
                <a:solidFill>
                  <a:srgbClr val="817A73"/>
                </a:solidFill>
              </a:rPr>
              <a:t>CONFIDENTIAL DEVELOPMENT MATERIAL · CONCEPT ART · NO PERFORMERS ATTACHED</a:t>
            </a:r>
          </a:p>
        </p:txBody>
      </p:sp>
      <p:sp>
        <p:nvSpPr>
          <p:cNvPr id="7" name="">
            <a:extLst xmlns:a="http://schemas.openxmlformats.org/drawingml/2006/main">
              <a:ext uri="{FF2B5EF4-FFF2-40B4-BE49-F238E27FC236}">
                <a16:creationId xmlns:a16="http://schemas.microsoft.com/office/drawing/2014/main" id="{6AE355C6-6278-4486-A471-E0368CC7D779}"/>
              </a:ext>
            </a:extLst>
          </p:cNvPr>
          <p:cNvSpPr>
            <a:spLocks xmlns:a="http://schemas.openxmlformats.org/drawingml/2006/main" noGrp="1"/>
          </p:cNvSpPr>
          <p:nvPr/>
        </p:nvSpPr>
        <p:spPr>
          <a:xfrm xmlns:a="http://schemas.openxmlformats.org/drawingml/2006/main">
            <a:off x="9525000" y="6572250"/>
            <a:ext cx="21526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600" b="1" i="0">
                <a:solidFill>
                  <a:srgbClr val="D9AE47"/>
                </a:solidFill>
              </a:defRPr>
            </a:pPr>
            <a:r>
              <a:rPr sz="600" b="1" i="0">
                <a:solidFill>
                  <a:srgbClr val="D9AE47"/>
                </a:solidFill>
              </a:rPr>
              <a:t>05  ·  FEGROUP.BIZ</a:t>
            </a:r>
          </a:p>
        </p:txBody>
      </p:sp>
      <p:sp>
        <p:nvSpPr>
          <p:cNvPr id="8" name="">
            <a:extLst xmlns:a="http://schemas.openxmlformats.org/drawingml/2006/main">
              <a:ext uri="{FF2B5EF4-FFF2-40B4-BE49-F238E27FC236}">
                <a16:creationId xmlns:a16="http://schemas.microsoft.com/office/drawing/2014/main" id="{23B07CC2-908F-4B6C-8961-939567D3DEBB}"/>
              </a:ext>
            </a:extLst>
          </p:cNvPr>
          <p:cNvSpPr>
            <a:spLocks xmlns:a="http://schemas.openxmlformats.org/drawingml/2006/main" noGrp="1"/>
          </p:cNvSpPr>
          <p:nvPr/>
        </p:nvSpPr>
        <p:spPr>
          <a:xfrm xmlns:a="http://schemas.openxmlformats.org/drawingml/2006/main">
            <a:off x="514350" y="733425"/>
            <a:ext cx="111633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2925" b="0" i="0">
                <a:solidFill>
                  <a:srgbClr val="F8F2E9"/>
                </a:solidFill>
              </a:defRPr>
            </a:pPr>
            <a:r>
              <a:rPr sz="2925" b="0" i="0">
                <a:solidFill>
                  <a:srgbClr val="F8F2E9"/>
                </a:solidFill>
              </a:rPr>
              <a:t>A dynamic ensemble—with every role open.</a:t>
            </a:r>
          </a:p>
        </p:txBody>
      </p:sp>
      <p:sp>
        <p:nvSpPr>
          <p:cNvPr id="9" name="">
            <a:extLst xmlns:a="http://schemas.openxmlformats.org/drawingml/2006/main">
              <a:ext uri="{FF2B5EF4-FFF2-40B4-BE49-F238E27FC236}">
                <a16:creationId xmlns:a16="http://schemas.microsoft.com/office/drawing/2014/main" id="{C62C79C5-8918-4715-BB31-5386CC02FB19}"/>
              </a:ext>
            </a:extLst>
          </p:cNvPr>
          <p:cNvSpPr>
            <a:spLocks xmlns:a="http://schemas.openxmlformats.org/drawingml/2006/main" noGrp="1"/>
          </p:cNvSpPr>
          <p:nvPr/>
        </p:nvSpPr>
        <p:spPr>
          <a:xfrm xmlns:a="http://schemas.openxmlformats.org/drawingml/2006/main">
            <a:off x="533400" y="1371600"/>
            <a:ext cx="10477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050" b="1" i="0">
                <a:solidFill>
                  <a:srgbClr val="D9AE47"/>
                </a:solidFill>
              </a:defRPr>
            </a:pPr>
            <a:r>
              <a:rPr sz="1050" b="1" i="0">
                <a:solidFill>
                  <a:srgbClr val="D9AE47"/>
                </a:solidFill>
              </a:rPr>
              <a:t>FICTIONAL CONCEPT CHARACTERS · NO ACTORS ARE ATTACHED</a:t>
            </a:r>
          </a:p>
        </p:txBody>
      </p:sp>
      <p:pic>
        <p:nvPicPr>
          <p:cNvPr id="22" name=""/>
          <p:cNvPicPr>
            <a:picLocks xmlns:a="http://schemas.openxmlformats.org/drawingml/2006/main" noChangeAspect="1"/>
          </p:cNvPicPr>
          <p:nvPr/>
        </p:nvPicPr>
        <p:blipFill>
          <a:blip xmlns:r="http://schemas.openxmlformats.org/officeDocument/2006/relationships" xmlns:a="http://schemas.openxmlformats.org/drawingml/2006/main" r:embed="R7a90f50cf626421a"/>
          <a:stretch xmlns:a="http://schemas.openxmlformats.org/drawingml/2006/main"/>
        </p:blipFill>
        <p:spPr>
          <a:xfrm xmlns:a="http://schemas.openxmlformats.org/drawingml/2006/main">
            <a:off x="2558814" y="1743075"/>
            <a:ext cx="7074372" cy="3981450"/>
          </a:xfrm>
          <a:prstGeom xmlns:a="http://schemas.openxmlformats.org/drawingml/2006/main" prst="rect">
            <a:avLst/>
          </a:prstGeom>
        </p:spPr>
      </p:pic>
      <p:sp>
        <p:nvSpPr>
          <p:cNvPr id="11" name="">
            <a:extLst xmlns:a="http://schemas.openxmlformats.org/drawingml/2006/main">
              <a:ext uri="{FF2B5EF4-FFF2-40B4-BE49-F238E27FC236}">
                <a16:creationId xmlns:a16="http://schemas.microsoft.com/office/drawing/2014/main" id="{1327385B-6106-4D31-9ECD-4F126312730F}"/>
              </a:ext>
            </a:extLst>
          </p:cNvPr>
          <p:cNvSpPr>
            <a:spLocks xmlns:a="http://schemas.openxmlformats.org/drawingml/2006/main" noGrp="1"/>
          </p:cNvSpPr>
          <p:nvPr/>
        </p:nvSpPr>
        <p:spPr>
          <a:xfrm xmlns:a="http://schemas.openxmlformats.org/drawingml/2006/main">
            <a:off x="714375" y="5753100"/>
            <a:ext cx="10763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900" b="1" i="0">
                <a:solidFill>
                  <a:srgbClr val="D9AE47"/>
                </a:solidFill>
              </a:defRPr>
            </a:pPr>
            <a:r>
              <a:rPr sz="900" b="1" i="0">
                <a:solidFill>
                  <a:srgbClr val="D9AE47"/>
                </a:solidFill>
              </a:rPr>
              <a:t>SANTA NICK  ·  CHRIS  ·  JUSTINE  ·  JIMI  ·  SANTA DAVID  ·  MR. WHINFIELD</a:t>
            </a:r>
          </a:p>
        </p:txBody>
      </p:sp>
      <p:sp>
        <p:nvSpPr>
          <p:cNvPr id="12" name="">
            <a:extLst xmlns:a="http://schemas.openxmlformats.org/drawingml/2006/main">
              <a:ext uri="{FF2B5EF4-FFF2-40B4-BE49-F238E27FC236}">
                <a16:creationId xmlns:a16="http://schemas.microsoft.com/office/drawing/2014/main" id="{758CDFB5-6323-470C-B4E7-5A1717AF4048}"/>
              </a:ext>
            </a:extLst>
          </p:cNvPr>
          <p:cNvSpPr>
            <a:spLocks xmlns:a="http://schemas.openxmlformats.org/drawingml/2006/main" noGrp="1"/>
          </p:cNvSpPr>
          <p:nvPr/>
        </p:nvSpPr>
        <p:spPr>
          <a:xfrm xmlns:a="http://schemas.openxmlformats.org/drawingml/2006/main">
            <a:off x="714375" y="6048375"/>
            <a:ext cx="10763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825" b="1" i="0">
                <a:solidFill>
                  <a:srgbClr val="F8F2E9"/>
                </a:solidFill>
              </a:defRPr>
            </a:pPr>
            <a:r>
              <a:rPr sz="825" b="1" i="0">
                <a:solidFill>
                  <a:srgbClr val="F8F2E9"/>
                </a:solidFill>
              </a:rPr>
              <a:t>PLUS A LARGE ENSEMBLE OF ELVES WHO RUN THE NORTH POLE, DRIVE THE COMEDY AND HELP SAVE CHRISTMAS</a:t>
            </a:r>
          </a:p>
        </p:txBody>
      </p:sp>
    </p:spTree>
    <p:extLst>
      <p:ext uri="{BB962C8B-B14F-4D97-AF65-F5344CB8AC3E}">
        <p14:creationId xmlns:p14="http://schemas.microsoft.com/office/powerpoint/2010/main" val="1885340459"/>
      </p:ext>
    </p:extLst>
  </p:cSld>
</p:sld>
</file>

<file path=ppt/slides/slide6.xml><?xml version="1.0" encoding="utf-8"?>
<p:sld xmlns:p="http://schemas.openxmlformats.org/presentationml/2006/main">
  <p:cSld>
    <p:bg>
      <p:bgPr>
        <a:solidFill xmlns:a="http://schemas.openxmlformats.org/drawingml/2006/main">
          <a:srgbClr val="070708"/>
        </a:solidFill>
      </p:bgPr>
    </p:bg>
    <p:spTree>
      <p:nvGrpSpPr>
        <p:cNvPr id="1" name=""/>
        <p:cNvGrpSpPr/>
        <p:nvPr/>
      </p:nvGrpSpPr>
      <p:grpSpPr>
        <a:xfrm xmlns:a="http://schemas.openxmlformats.org/drawingml/2006/main"/>
      </p:grpSpPr>
      <p:sp>
        <p:nvSpPr>
          <p:cNvPr id="16" name="">
            <a:extLst xmlns:a="http://schemas.openxmlformats.org/drawingml/2006/main">
              <a:ext uri="{FF2B5EF4-FFF2-40B4-BE49-F238E27FC236}">
                <a16:creationId xmlns:a16="http://schemas.microsoft.com/office/drawing/2014/main" id="{61AC7C30-97F3-42D1-B708-65F89141BE4A}"/>
              </a:ext>
            </a:extLst>
          </p:cNvPr>
          <p:cNvSpPr>
            <a:spLocks xmlns:a="http://schemas.openxmlformats.org/drawingml/2006/main" noGrp="1"/>
          </p:cNvSpPr>
          <p:nvPr/>
        </p:nvSpPr>
        <p:spPr>
          <a:xfrm xmlns:a="http://schemas.openxmlformats.org/drawingml/2006/main">
            <a:off x="514350" y="276225"/>
            <a:ext cx="4191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900" b="1" i="0">
                <a:solidFill>
                  <a:srgbClr val="D9AE47"/>
                </a:solidFill>
              </a:defRPr>
            </a:pPr>
            <a:r>
              <a:rPr sz="900" b="1" i="0">
                <a:solidFill>
                  <a:srgbClr val="D9AE47"/>
                </a:solidFill>
              </a:rPr>
              <a:t>06</a:t>
            </a:r>
          </a:p>
        </p:txBody>
      </p:sp>
      <p:sp>
        <p:nvSpPr>
          <p:cNvPr id="2" name="">
            <a:extLst xmlns:a="http://schemas.openxmlformats.org/drawingml/2006/main">
              <a:ext uri="{FF2B5EF4-FFF2-40B4-BE49-F238E27FC236}">
                <a16:creationId xmlns:a16="http://schemas.microsoft.com/office/drawing/2014/main" id="{B4AEDFC8-AA26-48FC-B87A-BEE183EC3415}"/>
              </a:ext>
            </a:extLst>
          </p:cNvPr>
          <p:cNvSpPr>
            <a:spLocks xmlns:a="http://schemas.openxmlformats.org/drawingml/2006/main" noGrp="1"/>
          </p:cNvSpPr>
          <p:nvPr/>
        </p:nvSpPr>
        <p:spPr>
          <a:xfrm xmlns:a="http://schemas.openxmlformats.org/drawingml/2006/main">
            <a:off x="1009650" y="381000"/>
            <a:ext cx="476250" cy="19050"/>
          </a:xfrm>
          <a:prstGeom xmlns:a="http://schemas.openxmlformats.org/drawingml/2006/main" prst="rect">
            <a:avLst/>
          </a:prstGeom>
          <a:solidFill xmlns:a="http://schemas.openxmlformats.org/drawingml/2006/main">
            <a:srgbClr val="7B1028"/>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F0FB5F84-3FEA-47A2-9D58-6EDBA90FE55A}"/>
              </a:ext>
            </a:extLst>
          </p:cNvPr>
          <p:cNvSpPr>
            <a:spLocks xmlns:a="http://schemas.openxmlformats.org/drawingml/2006/main" noGrp="1"/>
          </p:cNvSpPr>
          <p:nvPr/>
        </p:nvSpPr>
        <p:spPr>
          <a:xfrm xmlns:a="http://schemas.openxmlformats.org/drawingml/2006/main">
            <a:off x="1619250" y="276225"/>
            <a:ext cx="4762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750" b="1" i="0">
                <a:solidFill>
                  <a:srgbClr val="C7C1B8"/>
                </a:solidFill>
              </a:defRPr>
            </a:pPr>
            <a:r>
              <a:rPr sz="750" b="1" i="0">
                <a:solidFill>
                  <a:srgbClr val="C7C1B8"/>
                </a:solidFill>
              </a:rPr>
              <a:t>THE EMOTIONAL CONFLICT</a:t>
            </a:r>
          </a:p>
        </p:txBody>
      </p:sp>
      <p:sp>
        <p:nvSpPr>
          <p:cNvPr id="4" name="">
            <a:extLst xmlns:a="http://schemas.openxmlformats.org/drawingml/2006/main">
              <a:ext uri="{FF2B5EF4-FFF2-40B4-BE49-F238E27FC236}">
                <a16:creationId xmlns:a16="http://schemas.microsoft.com/office/drawing/2014/main" id="{BB8EEAB8-D6B8-4496-8218-AE1EEE7737EB}"/>
              </a:ext>
            </a:extLst>
          </p:cNvPr>
          <p:cNvSpPr>
            <a:spLocks xmlns:a="http://schemas.openxmlformats.org/drawingml/2006/main" noGrp="1"/>
          </p:cNvSpPr>
          <p:nvPr/>
        </p:nvSpPr>
        <p:spPr>
          <a:xfrm xmlns:a="http://schemas.openxmlformats.org/drawingml/2006/main">
            <a:off x="8572500" y="276225"/>
            <a:ext cx="31051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675" b="1" i="0">
                <a:solidFill>
                  <a:srgbClr val="C7C1B8"/>
                </a:solidFill>
              </a:defRPr>
            </a:pPr>
            <a:r>
              <a:rPr sz="675" b="1" i="0">
                <a:solidFill>
                  <a:srgbClr val="C7C1B8"/>
                </a:solidFill>
              </a:rPr>
              <a:t>FEG · FLOYD ENTERTAINMENT GROUP</a:t>
            </a:r>
          </a:p>
        </p:txBody>
      </p:sp>
      <p:sp>
        <p:nvSpPr>
          <p:cNvPr id="5" name="">
            <a:extLst xmlns:a="http://schemas.openxmlformats.org/drawingml/2006/main">
              <a:ext uri="{FF2B5EF4-FFF2-40B4-BE49-F238E27FC236}">
                <a16:creationId xmlns:a16="http://schemas.microsoft.com/office/drawing/2014/main" id="{80F55BDE-BA50-421F-B60D-E8604784D632}"/>
              </a:ext>
            </a:extLst>
          </p:cNvPr>
          <p:cNvSpPr>
            <a:spLocks xmlns:a="http://schemas.openxmlformats.org/drawingml/2006/main" noGrp="1"/>
          </p:cNvSpPr>
          <p:nvPr/>
        </p:nvSpPr>
        <p:spPr>
          <a:xfrm xmlns:a="http://schemas.openxmlformats.org/drawingml/2006/main">
            <a:off x="514350" y="6486525"/>
            <a:ext cx="11163300" cy="9525"/>
          </a:xfrm>
          <a:prstGeom xmlns:a="http://schemas.openxmlformats.org/drawingml/2006/main" prst="rect">
            <a:avLst/>
          </a:prstGeom>
          <a:solidFill xmlns:a="http://schemas.openxmlformats.org/drawingml/2006/main">
            <a:srgbClr val="3B3430"/>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522DFFAF-5281-429F-BC28-452247D45E86}"/>
              </a:ext>
            </a:extLst>
          </p:cNvPr>
          <p:cNvSpPr>
            <a:spLocks xmlns:a="http://schemas.openxmlformats.org/drawingml/2006/main" noGrp="1"/>
          </p:cNvSpPr>
          <p:nvPr/>
        </p:nvSpPr>
        <p:spPr>
          <a:xfrm xmlns:a="http://schemas.openxmlformats.org/drawingml/2006/main">
            <a:off x="514350" y="6572250"/>
            <a:ext cx="72390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600" b="1" i="0">
                <a:solidFill>
                  <a:srgbClr val="817A73"/>
                </a:solidFill>
              </a:defRPr>
            </a:pPr>
            <a:r>
              <a:rPr sz="600" b="1" i="0">
                <a:solidFill>
                  <a:srgbClr val="817A73"/>
                </a:solidFill>
              </a:rPr>
              <a:t>CONFIDENTIAL DEVELOPMENT MATERIAL · CONCEPT ART · NO PERFORMERS ATTACHED</a:t>
            </a:r>
          </a:p>
        </p:txBody>
      </p:sp>
      <p:sp>
        <p:nvSpPr>
          <p:cNvPr id="7" name="">
            <a:extLst xmlns:a="http://schemas.openxmlformats.org/drawingml/2006/main">
              <a:ext uri="{FF2B5EF4-FFF2-40B4-BE49-F238E27FC236}">
                <a16:creationId xmlns:a16="http://schemas.microsoft.com/office/drawing/2014/main" id="{5DB5FA1D-53B5-45EE-ABC5-0FE92EF1327D}"/>
              </a:ext>
            </a:extLst>
          </p:cNvPr>
          <p:cNvSpPr>
            <a:spLocks xmlns:a="http://schemas.openxmlformats.org/drawingml/2006/main" noGrp="1"/>
          </p:cNvSpPr>
          <p:nvPr/>
        </p:nvSpPr>
        <p:spPr>
          <a:xfrm xmlns:a="http://schemas.openxmlformats.org/drawingml/2006/main">
            <a:off x="9525000" y="6572250"/>
            <a:ext cx="21526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600" b="1" i="0">
                <a:solidFill>
                  <a:srgbClr val="D9AE47"/>
                </a:solidFill>
              </a:defRPr>
            </a:pPr>
            <a:r>
              <a:rPr sz="600" b="1" i="0">
                <a:solidFill>
                  <a:srgbClr val="D9AE47"/>
                </a:solidFill>
              </a:rPr>
              <a:t>06  ·  FEGROUP.BIZ</a:t>
            </a:r>
          </a:p>
        </p:txBody>
      </p:sp>
      <p:pic>
        <p:nvPicPr>
          <p:cNvPr id="23" name=""/>
          <p:cNvPicPr>
            <a:picLocks xmlns:a="http://schemas.openxmlformats.org/drawingml/2006/main" noChangeAspect="1"/>
          </p:cNvPicPr>
          <p:nvPr/>
        </p:nvPicPr>
        <p:blipFill>
          <a:blip xmlns:r="http://schemas.openxmlformats.org/officeDocument/2006/relationships" xmlns:a="http://schemas.openxmlformats.org/drawingml/2006/main" r:embed="R0bde9ee857ad4af7"/>
          <a:srcRect xmlns:a="http://schemas.openxmlformats.org/drawingml/2006/main" l="0" t="13649" r="0" b="13649"/>
          <a:stretch xmlns:a="http://schemas.openxmlformats.org/drawingml/2006/main">
            <a:fillRect l="0" t="0" r="0" b="0"/>
          </a:stretch>
        </p:blipFill>
        <p:spPr>
          <a:xfrm xmlns:a="http://schemas.openxmlformats.org/drawingml/2006/main">
            <a:off x="6572250" y="0"/>
            <a:ext cx="5619750" cy="3429000"/>
          </a:xfrm>
          <a:prstGeom xmlns:a="http://schemas.openxmlformats.org/drawingml/2006/main" prst="rect">
            <a:avLst/>
          </a:prstGeom>
        </p:spPr>
      </p:pic>
      <p:pic>
        <p:nvPicPr>
          <p:cNvPr id="24" name=""/>
          <p:cNvPicPr>
            <a:picLocks xmlns:a="http://schemas.openxmlformats.org/drawingml/2006/main" noChangeAspect="1"/>
          </p:cNvPicPr>
          <p:nvPr/>
        </p:nvPicPr>
        <p:blipFill>
          <a:blip xmlns:r="http://schemas.openxmlformats.org/officeDocument/2006/relationships" xmlns:a="http://schemas.openxmlformats.org/drawingml/2006/main" r:embed="Reb4aeee74b7d43f2"/>
          <a:srcRect xmlns:a="http://schemas.openxmlformats.org/drawingml/2006/main" l="0" t="9322" r="0" b="9322"/>
          <a:stretch xmlns:a="http://schemas.openxmlformats.org/drawingml/2006/main">
            <a:fillRect l="0" t="0" r="0" b="0"/>
          </a:stretch>
        </p:blipFill>
        <p:spPr>
          <a:xfrm xmlns:a="http://schemas.openxmlformats.org/drawingml/2006/main">
            <a:off x="6572250" y="3429000"/>
            <a:ext cx="5619750" cy="3429000"/>
          </a:xfrm>
          <a:prstGeom xmlns:a="http://schemas.openxmlformats.org/drawingml/2006/main" prst="rect">
            <a:avLst/>
          </a:prstGeom>
        </p:spPr>
      </p:pic>
      <p:sp>
        <p:nvSpPr>
          <p:cNvPr id="10" name="">
            <a:extLst xmlns:a="http://schemas.openxmlformats.org/drawingml/2006/main">
              <a:ext uri="{FF2B5EF4-FFF2-40B4-BE49-F238E27FC236}">
                <a16:creationId xmlns:a16="http://schemas.microsoft.com/office/drawing/2014/main" id="{064C3B99-406F-405F-9C06-97493CEDEEFF}"/>
              </a:ext>
            </a:extLst>
          </p:cNvPr>
          <p:cNvSpPr>
            <a:spLocks xmlns:a="http://schemas.openxmlformats.org/drawingml/2006/main" noGrp="1"/>
          </p:cNvSpPr>
          <p:nvPr/>
        </p:nvSpPr>
        <p:spPr>
          <a:xfrm xmlns:a="http://schemas.openxmlformats.org/drawingml/2006/main">
            <a:off x="0" y="552450"/>
            <a:ext cx="6572250" cy="5934075"/>
          </a:xfrm>
          <a:prstGeom xmlns:a="http://schemas.openxmlformats.org/drawingml/2006/main" prst="rect">
            <a:avLst/>
          </a:prstGeom>
          <a:solidFill xmlns:a="http://schemas.openxmlformats.org/drawingml/2006/main">
            <a:srgbClr val="070708"/>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21605F6E-36BA-4FC2-AAEF-648C7325E39E}"/>
              </a:ext>
            </a:extLst>
          </p:cNvPr>
          <p:cNvSpPr>
            <a:spLocks xmlns:a="http://schemas.openxmlformats.org/drawingml/2006/main" noGrp="1"/>
          </p:cNvSpPr>
          <p:nvPr/>
        </p:nvSpPr>
        <p:spPr>
          <a:xfrm xmlns:a="http://schemas.openxmlformats.org/drawingml/2006/main">
            <a:off x="552450" y="838200"/>
            <a:ext cx="5619750" cy="838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2625" b="0" i="0">
                <a:solidFill>
                  <a:srgbClr val="F8F2E9"/>
                </a:solidFill>
              </a:defRPr>
            </a:pPr>
            <a:r>
              <a:rPr sz="2625" b="0" i="0">
                <a:solidFill>
                  <a:srgbClr val="F8F2E9"/>
                </a:solidFill>
              </a:rPr>
              <a:t>Santa can give the world Christmas.</a:t>
            </a:r>
          </a:p>
          <a:p xmlns:a="http://schemas.openxmlformats.org/drawingml/2006/main">
            <a:pPr>
              <a:defRPr sz="2625" b="0" i="0">
                <a:solidFill>
                  <a:srgbClr val="F8F2E9"/>
                </a:solidFill>
              </a:defRPr>
            </a:pPr>
            <a:r>
              <a:rPr sz="2625" b="0" i="0">
                <a:solidFill>
                  <a:srgbClr val="F8F2E9"/>
                </a:solidFill>
              </a:rPr>
              <a:t>A father can still miss home.</a:t>
            </a:r>
          </a:p>
        </p:txBody>
      </p:sp>
      <p:sp>
        <p:nvSpPr>
          <p:cNvPr id="12" name="">
            <a:extLst xmlns:a="http://schemas.openxmlformats.org/drawingml/2006/main">
              <a:ext uri="{FF2B5EF4-FFF2-40B4-BE49-F238E27FC236}">
                <a16:creationId xmlns:a16="http://schemas.microsoft.com/office/drawing/2014/main" id="{3CBDB07A-8D2C-4F48-8348-5C8730332838}"/>
              </a:ext>
            </a:extLst>
          </p:cNvPr>
          <p:cNvSpPr>
            <a:spLocks xmlns:a="http://schemas.openxmlformats.org/drawingml/2006/main" noGrp="1"/>
          </p:cNvSpPr>
          <p:nvPr/>
        </p:nvSpPr>
        <p:spPr>
          <a:xfrm xmlns:a="http://schemas.openxmlformats.org/drawingml/2006/main">
            <a:off x="552450" y="1847850"/>
            <a:ext cx="4762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050" b="1" i="0">
                <a:solidFill>
                  <a:srgbClr val="D9AE47"/>
                </a:solidFill>
              </a:defRPr>
            </a:pPr>
            <a:r>
              <a:rPr sz="1050" b="1" i="0">
                <a:solidFill>
                  <a:srgbClr val="D9AE47"/>
                </a:solidFill>
              </a:rPr>
              <a:t>SANTA NICK · CHRIS</a:t>
            </a:r>
          </a:p>
        </p:txBody>
      </p:sp>
      <p:sp>
        <p:nvSpPr>
          <p:cNvPr id="13" name="">
            <a:extLst xmlns:a="http://schemas.openxmlformats.org/drawingml/2006/main">
              <a:ext uri="{FF2B5EF4-FFF2-40B4-BE49-F238E27FC236}">
                <a16:creationId xmlns:a16="http://schemas.microsoft.com/office/drawing/2014/main" id="{86E11FDC-682E-4394-9830-EB1C02ED401A}"/>
              </a:ext>
            </a:extLst>
          </p:cNvPr>
          <p:cNvSpPr>
            <a:spLocks xmlns:a="http://schemas.openxmlformats.org/drawingml/2006/main" noGrp="1"/>
          </p:cNvSpPr>
          <p:nvPr/>
        </p:nvSpPr>
        <p:spPr>
          <a:xfrm xmlns:a="http://schemas.openxmlformats.org/drawingml/2006/main">
            <a:off x="552450" y="2333625"/>
            <a:ext cx="523875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875" b="0" i="0">
                <a:solidFill>
                  <a:srgbClr val="F8F2E9"/>
                </a:solidFill>
              </a:defRPr>
            </a:pPr>
            <a:r>
              <a:rPr sz="1875" b="0" i="0">
                <a:solidFill>
                  <a:srgbClr val="F8F2E9"/>
                </a:solidFill>
              </a:rPr>
              <a:t>Nick is a widowed single father carrying two inheritances: the Clause that makes him Santa and the music that makes him feel alive.</a:t>
            </a:r>
          </a:p>
        </p:txBody>
      </p:sp>
      <p:sp>
        <p:nvSpPr>
          <p:cNvPr id="14" name="">
            <a:extLst xmlns:a="http://schemas.openxmlformats.org/drawingml/2006/main">
              <a:ext uri="{FF2B5EF4-FFF2-40B4-BE49-F238E27FC236}">
                <a16:creationId xmlns:a16="http://schemas.microsoft.com/office/drawing/2014/main" id="{F556CD1B-8294-48B4-BD92-069038EE84E0}"/>
              </a:ext>
            </a:extLst>
          </p:cNvPr>
          <p:cNvSpPr>
            <a:spLocks xmlns:a="http://schemas.openxmlformats.org/drawingml/2006/main" noGrp="1"/>
          </p:cNvSpPr>
          <p:nvPr/>
        </p:nvSpPr>
        <p:spPr>
          <a:xfrm xmlns:a="http://schemas.openxmlformats.org/drawingml/2006/main">
            <a:off x="552450" y="3667125"/>
            <a:ext cx="5191125" cy="1190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425" b="0" i="0">
                <a:solidFill>
                  <a:srgbClr val="C7C1B8"/>
                </a:solidFill>
              </a:defRPr>
            </a:pPr>
            <a:r>
              <a:rPr sz="1425" b="0" i="0">
                <a:solidFill>
                  <a:srgbClr val="C7C1B8"/>
                </a:solidFill>
              </a:rPr>
              <a:t>His seven-year-old son Chris loves music too, but does not know his father is Santa—or that he may one day inherit the role. Nick must unite fatherhood, duty and the soul he has kept divided.</a:t>
            </a:r>
          </a:p>
        </p:txBody>
      </p:sp>
      <p:sp>
        <p:nvSpPr>
          <p:cNvPr id="15" name="">
            <a:extLst xmlns:a="http://schemas.openxmlformats.org/drawingml/2006/main">
              <a:ext uri="{FF2B5EF4-FFF2-40B4-BE49-F238E27FC236}">
                <a16:creationId xmlns:a16="http://schemas.microsoft.com/office/drawing/2014/main" id="{6D91580B-DA37-460C-9757-1C19FA7A87A9}"/>
              </a:ext>
            </a:extLst>
          </p:cNvPr>
          <p:cNvSpPr>
            <a:spLocks xmlns:a="http://schemas.openxmlformats.org/drawingml/2006/main" noGrp="1"/>
          </p:cNvSpPr>
          <p:nvPr/>
        </p:nvSpPr>
        <p:spPr>
          <a:xfrm xmlns:a="http://schemas.openxmlformats.org/drawingml/2006/main">
            <a:off x="552450" y="5286375"/>
            <a:ext cx="514350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i="0">
                <a:solidFill>
                  <a:srgbClr val="D9AE47"/>
                </a:solidFill>
              </a:defRPr>
            </a:pPr>
            <a:r>
              <a:rPr sz="1350" b="1" i="0">
                <a:solidFill>
                  <a:srgbClr val="D9AE47"/>
                </a:solidFill>
              </a:rPr>
              <a:t>A personal secret with generational—and global—consequences.</a:t>
            </a:r>
          </a:p>
        </p:txBody>
      </p:sp>
    </p:spTree>
    <p:extLst>
      <p:ext uri="{BB962C8B-B14F-4D97-AF65-F5344CB8AC3E}">
        <p14:creationId xmlns:p14="http://schemas.microsoft.com/office/powerpoint/2010/main" val="1211685310"/>
      </p:ext>
    </p:extLst>
  </p:cSld>
</p:sld>
</file>

<file path=ppt/slides/slide7.xml><?xml version="1.0" encoding="utf-8"?>
<p:sld xmlns:p="http://schemas.openxmlformats.org/presentationml/2006/main">
  <p:cSld>
    <p:bg>
      <p:bgPr>
        <a:solidFill xmlns:a="http://schemas.openxmlformats.org/drawingml/2006/main">
          <a:srgbClr val="070708"/>
        </a:solidFill>
      </p:bgPr>
    </p:bg>
    <p:spTree>
      <p:nvGrpSpPr>
        <p:cNvPr id="1" name=""/>
        <p:cNvGrpSpPr/>
        <p:nvPr/>
      </p:nvGrpSpPr>
      <p:grpSpPr>
        <a:xfrm xmlns:a="http://schemas.openxmlformats.org/drawingml/2006/main"/>
      </p:grpSpPr>
      <p:sp>
        <p:nvSpPr>
          <p:cNvPr id="16" name="">
            <a:extLst xmlns:a="http://schemas.openxmlformats.org/drawingml/2006/main">
              <a:ext uri="{FF2B5EF4-FFF2-40B4-BE49-F238E27FC236}">
                <a16:creationId xmlns:a16="http://schemas.microsoft.com/office/drawing/2014/main" id="{07001722-44CD-4CD1-A754-6D14094CD8A3}"/>
              </a:ext>
            </a:extLst>
          </p:cNvPr>
          <p:cNvSpPr>
            <a:spLocks xmlns:a="http://schemas.openxmlformats.org/drawingml/2006/main" noGrp="1"/>
          </p:cNvSpPr>
          <p:nvPr/>
        </p:nvSpPr>
        <p:spPr>
          <a:xfrm xmlns:a="http://schemas.openxmlformats.org/drawingml/2006/main">
            <a:off x="514350" y="276225"/>
            <a:ext cx="4191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900" b="1" i="0">
                <a:solidFill>
                  <a:srgbClr val="D9AE47"/>
                </a:solidFill>
              </a:defRPr>
            </a:pPr>
            <a:r>
              <a:rPr sz="900" b="1" i="0">
                <a:solidFill>
                  <a:srgbClr val="D9AE47"/>
                </a:solidFill>
              </a:rPr>
              <a:t>07</a:t>
            </a:r>
          </a:p>
        </p:txBody>
      </p:sp>
      <p:sp>
        <p:nvSpPr>
          <p:cNvPr id="2" name="">
            <a:extLst xmlns:a="http://schemas.openxmlformats.org/drawingml/2006/main">
              <a:ext uri="{FF2B5EF4-FFF2-40B4-BE49-F238E27FC236}">
                <a16:creationId xmlns:a16="http://schemas.microsoft.com/office/drawing/2014/main" id="{71B336F8-848F-4E68-BF8F-FED2C8E49154}"/>
              </a:ext>
            </a:extLst>
          </p:cNvPr>
          <p:cNvSpPr>
            <a:spLocks xmlns:a="http://schemas.openxmlformats.org/drawingml/2006/main" noGrp="1"/>
          </p:cNvSpPr>
          <p:nvPr/>
        </p:nvSpPr>
        <p:spPr>
          <a:xfrm xmlns:a="http://schemas.openxmlformats.org/drawingml/2006/main">
            <a:off x="1009650" y="381000"/>
            <a:ext cx="476250" cy="19050"/>
          </a:xfrm>
          <a:prstGeom xmlns:a="http://schemas.openxmlformats.org/drawingml/2006/main" prst="rect">
            <a:avLst/>
          </a:prstGeom>
          <a:solidFill xmlns:a="http://schemas.openxmlformats.org/drawingml/2006/main">
            <a:srgbClr val="7B1028"/>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EE93757C-E07F-4676-9018-8C8F8FFA44A7}"/>
              </a:ext>
            </a:extLst>
          </p:cNvPr>
          <p:cNvSpPr>
            <a:spLocks xmlns:a="http://schemas.openxmlformats.org/drawingml/2006/main" noGrp="1"/>
          </p:cNvSpPr>
          <p:nvPr/>
        </p:nvSpPr>
        <p:spPr>
          <a:xfrm xmlns:a="http://schemas.openxmlformats.org/drawingml/2006/main">
            <a:off x="1619250" y="276225"/>
            <a:ext cx="4762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750" b="1" i="0">
                <a:solidFill>
                  <a:srgbClr val="C7C1B8"/>
                </a:solidFill>
              </a:defRPr>
            </a:pPr>
            <a:r>
              <a:rPr sz="750" b="1" i="0">
                <a:solidFill>
                  <a:srgbClr val="C7C1B8"/>
                </a:solidFill>
              </a:rPr>
              <a:t>THE FAMILY STAKES</a:t>
            </a:r>
          </a:p>
        </p:txBody>
      </p:sp>
      <p:sp>
        <p:nvSpPr>
          <p:cNvPr id="4" name="">
            <a:extLst xmlns:a="http://schemas.openxmlformats.org/drawingml/2006/main">
              <a:ext uri="{FF2B5EF4-FFF2-40B4-BE49-F238E27FC236}">
                <a16:creationId xmlns:a16="http://schemas.microsoft.com/office/drawing/2014/main" id="{F30FA27B-E91D-4EC3-88E0-E2AEB9CC2422}"/>
              </a:ext>
            </a:extLst>
          </p:cNvPr>
          <p:cNvSpPr>
            <a:spLocks xmlns:a="http://schemas.openxmlformats.org/drawingml/2006/main" noGrp="1"/>
          </p:cNvSpPr>
          <p:nvPr/>
        </p:nvSpPr>
        <p:spPr>
          <a:xfrm xmlns:a="http://schemas.openxmlformats.org/drawingml/2006/main">
            <a:off x="8572500" y="276225"/>
            <a:ext cx="31051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675" b="1" i="0">
                <a:solidFill>
                  <a:srgbClr val="C7C1B8"/>
                </a:solidFill>
              </a:defRPr>
            </a:pPr>
            <a:r>
              <a:rPr sz="675" b="1" i="0">
                <a:solidFill>
                  <a:srgbClr val="C7C1B8"/>
                </a:solidFill>
              </a:rPr>
              <a:t>FEG · FLOYD ENTERTAINMENT GROUP</a:t>
            </a:r>
          </a:p>
        </p:txBody>
      </p:sp>
      <p:sp>
        <p:nvSpPr>
          <p:cNvPr id="5" name="">
            <a:extLst xmlns:a="http://schemas.openxmlformats.org/drawingml/2006/main">
              <a:ext uri="{FF2B5EF4-FFF2-40B4-BE49-F238E27FC236}">
                <a16:creationId xmlns:a16="http://schemas.microsoft.com/office/drawing/2014/main" id="{D511A0CF-14F1-4BD8-902F-FB91C2334299}"/>
              </a:ext>
            </a:extLst>
          </p:cNvPr>
          <p:cNvSpPr>
            <a:spLocks xmlns:a="http://schemas.openxmlformats.org/drawingml/2006/main" noGrp="1"/>
          </p:cNvSpPr>
          <p:nvPr/>
        </p:nvSpPr>
        <p:spPr>
          <a:xfrm xmlns:a="http://schemas.openxmlformats.org/drawingml/2006/main">
            <a:off x="514350" y="6486525"/>
            <a:ext cx="11163300" cy="9525"/>
          </a:xfrm>
          <a:prstGeom xmlns:a="http://schemas.openxmlformats.org/drawingml/2006/main" prst="rect">
            <a:avLst/>
          </a:prstGeom>
          <a:solidFill xmlns:a="http://schemas.openxmlformats.org/drawingml/2006/main">
            <a:srgbClr val="3B3430"/>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B9E7DDDD-492F-4D7C-A8C9-C64AA9AE54D6}"/>
              </a:ext>
            </a:extLst>
          </p:cNvPr>
          <p:cNvSpPr>
            <a:spLocks xmlns:a="http://schemas.openxmlformats.org/drawingml/2006/main" noGrp="1"/>
          </p:cNvSpPr>
          <p:nvPr/>
        </p:nvSpPr>
        <p:spPr>
          <a:xfrm xmlns:a="http://schemas.openxmlformats.org/drawingml/2006/main">
            <a:off x="514350" y="6572250"/>
            <a:ext cx="72390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600" b="1" i="0">
                <a:solidFill>
                  <a:srgbClr val="817A73"/>
                </a:solidFill>
              </a:defRPr>
            </a:pPr>
            <a:r>
              <a:rPr sz="600" b="1" i="0">
                <a:solidFill>
                  <a:srgbClr val="817A73"/>
                </a:solidFill>
              </a:rPr>
              <a:t>CONFIDENTIAL DEVELOPMENT MATERIAL · CONCEPT ART · NO PERFORMERS ATTACHED</a:t>
            </a:r>
          </a:p>
        </p:txBody>
      </p:sp>
      <p:sp>
        <p:nvSpPr>
          <p:cNvPr id="7" name="">
            <a:extLst xmlns:a="http://schemas.openxmlformats.org/drawingml/2006/main">
              <a:ext uri="{FF2B5EF4-FFF2-40B4-BE49-F238E27FC236}">
                <a16:creationId xmlns:a16="http://schemas.microsoft.com/office/drawing/2014/main" id="{BF10D8B0-BDD3-4A42-993E-191678B6A202}"/>
              </a:ext>
            </a:extLst>
          </p:cNvPr>
          <p:cNvSpPr>
            <a:spLocks xmlns:a="http://schemas.openxmlformats.org/drawingml/2006/main" noGrp="1"/>
          </p:cNvSpPr>
          <p:nvPr/>
        </p:nvSpPr>
        <p:spPr>
          <a:xfrm xmlns:a="http://schemas.openxmlformats.org/drawingml/2006/main">
            <a:off x="9525000" y="6572250"/>
            <a:ext cx="21526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600" b="1" i="0">
                <a:solidFill>
                  <a:srgbClr val="D9AE47"/>
                </a:solidFill>
              </a:defRPr>
            </a:pPr>
            <a:r>
              <a:rPr sz="600" b="1" i="0">
                <a:solidFill>
                  <a:srgbClr val="D9AE47"/>
                </a:solidFill>
              </a:rPr>
              <a:t>07  ·  FEGROUP.BIZ</a:t>
            </a:r>
          </a:p>
        </p:txBody>
      </p:sp>
      <p:pic>
        <p:nvPicPr>
          <p:cNvPr id="23" name=""/>
          <p:cNvPicPr>
            <a:picLocks xmlns:a="http://schemas.openxmlformats.org/drawingml/2006/main" noChangeAspect="1"/>
          </p:cNvPicPr>
          <p:nvPr/>
        </p:nvPicPr>
        <p:blipFill>
          <a:blip xmlns:r="http://schemas.openxmlformats.org/officeDocument/2006/relationships" xmlns:a="http://schemas.openxmlformats.org/drawingml/2006/main" r:embed="R49a26dc3e7ae4cdd"/>
          <a:srcRect xmlns:a="http://schemas.openxmlformats.org/drawingml/2006/main" l="0" t="13649" r="0" b="13649"/>
          <a:stretch xmlns:a="http://schemas.openxmlformats.org/drawingml/2006/main">
            <a:fillRect l="0" t="0" r="0" b="0"/>
          </a:stretch>
        </p:blipFill>
        <p:spPr>
          <a:xfrm xmlns:a="http://schemas.openxmlformats.org/drawingml/2006/main">
            <a:off x="0" y="0"/>
            <a:ext cx="5619750" cy="3429000"/>
          </a:xfrm>
          <a:prstGeom xmlns:a="http://schemas.openxmlformats.org/drawingml/2006/main" prst="rect">
            <a:avLst/>
          </a:prstGeom>
        </p:spPr>
      </p:pic>
      <p:pic>
        <p:nvPicPr>
          <p:cNvPr id="24" name=""/>
          <p:cNvPicPr>
            <a:picLocks xmlns:a="http://schemas.openxmlformats.org/drawingml/2006/main" noChangeAspect="1"/>
          </p:cNvPicPr>
          <p:nvPr/>
        </p:nvPicPr>
        <p:blipFill>
          <a:blip xmlns:r="http://schemas.openxmlformats.org/officeDocument/2006/relationships" xmlns:a="http://schemas.openxmlformats.org/drawingml/2006/main" r:embed="Rfcdfd3caeb17434e"/>
          <a:srcRect xmlns:a="http://schemas.openxmlformats.org/drawingml/2006/main" l="0" t="13649" r="0" b="13649"/>
          <a:stretch xmlns:a="http://schemas.openxmlformats.org/drawingml/2006/main">
            <a:fillRect l="0" t="0" r="0" b="0"/>
          </a:stretch>
        </p:blipFill>
        <p:spPr>
          <a:xfrm xmlns:a="http://schemas.openxmlformats.org/drawingml/2006/main">
            <a:off x="0" y="3429000"/>
            <a:ext cx="5619750" cy="3429000"/>
          </a:xfrm>
          <a:prstGeom xmlns:a="http://schemas.openxmlformats.org/drawingml/2006/main" prst="rect">
            <a:avLst/>
          </a:prstGeom>
        </p:spPr>
      </p:pic>
      <p:sp>
        <p:nvSpPr>
          <p:cNvPr id="10" name="">
            <a:extLst xmlns:a="http://schemas.openxmlformats.org/drawingml/2006/main">
              <a:ext uri="{FF2B5EF4-FFF2-40B4-BE49-F238E27FC236}">
                <a16:creationId xmlns:a16="http://schemas.microsoft.com/office/drawing/2014/main" id="{0B876982-36B4-42AB-9334-06AACB90453A}"/>
              </a:ext>
            </a:extLst>
          </p:cNvPr>
          <p:cNvSpPr>
            <a:spLocks xmlns:a="http://schemas.openxmlformats.org/drawingml/2006/main" noGrp="1"/>
          </p:cNvSpPr>
          <p:nvPr/>
        </p:nvSpPr>
        <p:spPr>
          <a:xfrm xmlns:a="http://schemas.openxmlformats.org/drawingml/2006/main">
            <a:off x="5619750" y="552450"/>
            <a:ext cx="6572250" cy="5934075"/>
          </a:xfrm>
          <a:prstGeom xmlns:a="http://schemas.openxmlformats.org/drawingml/2006/main" prst="rect">
            <a:avLst/>
          </a:prstGeom>
          <a:solidFill xmlns:a="http://schemas.openxmlformats.org/drawingml/2006/main">
            <a:srgbClr val="070708"/>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EA6D5C83-25D3-46A7-BA96-674FA8816CF3}"/>
              </a:ext>
            </a:extLst>
          </p:cNvPr>
          <p:cNvSpPr>
            <a:spLocks xmlns:a="http://schemas.openxmlformats.org/drawingml/2006/main" noGrp="1"/>
          </p:cNvSpPr>
          <p:nvPr/>
        </p:nvSpPr>
        <p:spPr>
          <a:xfrm xmlns:a="http://schemas.openxmlformats.org/drawingml/2006/main">
            <a:off x="6191250" y="838200"/>
            <a:ext cx="5334000" cy="838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2625" b="0" i="0">
                <a:solidFill>
                  <a:srgbClr val="F8F2E9"/>
                </a:solidFill>
              </a:defRPr>
            </a:pPr>
            <a:r>
              <a:rPr sz="2625" b="0" i="0">
                <a:solidFill>
                  <a:srgbClr val="F8F2E9"/>
                </a:solidFill>
              </a:rPr>
              <a:t>Two grieving families discover</a:t>
            </a:r>
          </a:p>
          <a:p xmlns:a="http://schemas.openxmlformats.org/drawingml/2006/main">
            <a:pPr>
              <a:defRPr sz="2625" b="0" i="0">
                <a:solidFill>
                  <a:srgbClr val="F8F2E9"/>
                </a:solidFill>
              </a:defRPr>
            </a:pPr>
            <a:r>
              <a:rPr sz="2625" b="0" i="0">
                <a:solidFill>
                  <a:srgbClr val="F8F2E9"/>
                </a:solidFill>
              </a:rPr>
              <a:t>a second chance.</a:t>
            </a:r>
          </a:p>
        </p:txBody>
      </p:sp>
      <p:sp>
        <p:nvSpPr>
          <p:cNvPr id="12" name="">
            <a:extLst xmlns:a="http://schemas.openxmlformats.org/drawingml/2006/main">
              <a:ext uri="{FF2B5EF4-FFF2-40B4-BE49-F238E27FC236}">
                <a16:creationId xmlns:a16="http://schemas.microsoft.com/office/drawing/2014/main" id="{F9C93EF2-F475-49FF-8007-722E1F15DB82}"/>
              </a:ext>
            </a:extLst>
          </p:cNvPr>
          <p:cNvSpPr>
            <a:spLocks xmlns:a="http://schemas.openxmlformats.org/drawingml/2006/main" noGrp="1"/>
          </p:cNvSpPr>
          <p:nvPr/>
        </p:nvSpPr>
        <p:spPr>
          <a:xfrm xmlns:a="http://schemas.openxmlformats.org/drawingml/2006/main">
            <a:off x="6191250" y="1752600"/>
            <a:ext cx="4762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050" b="1" i="0">
                <a:solidFill>
                  <a:srgbClr val="D9AE47"/>
                </a:solidFill>
              </a:defRPr>
            </a:pPr>
            <a:r>
              <a:rPr sz="1050" b="1" i="0">
                <a:solidFill>
                  <a:srgbClr val="D9AE47"/>
                </a:solidFill>
              </a:rPr>
              <a:t>JUSTINE · JIMMI</a:t>
            </a:r>
          </a:p>
        </p:txBody>
      </p:sp>
      <p:sp>
        <p:nvSpPr>
          <p:cNvPr id="13" name="">
            <a:extLst xmlns:a="http://schemas.openxmlformats.org/drawingml/2006/main">
              <a:ext uri="{FF2B5EF4-FFF2-40B4-BE49-F238E27FC236}">
                <a16:creationId xmlns:a16="http://schemas.microsoft.com/office/drawing/2014/main" id="{98CFD39E-5F17-411F-B19F-AEE0770BDE03}"/>
              </a:ext>
            </a:extLst>
          </p:cNvPr>
          <p:cNvSpPr>
            <a:spLocks xmlns:a="http://schemas.openxmlformats.org/drawingml/2006/main" noGrp="1"/>
          </p:cNvSpPr>
          <p:nvPr/>
        </p:nvSpPr>
        <p:spPr>
          <a:xfrm xmlns:a="http://schemas.openxmlformats.org/drawingml/2006/main">
            <a:off x="6191250" y="2333625"/>
            <a:ext cx="51435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800" b="0" i="0">
                <a:solidFill>
                  <a:srgbClr val="F8F2E9"/>
                </a:solidFill>
              </a:defRPr>
            </a:pPr>
            <a:r>
              <a:rPr sz="1800" b="0" i="0">
                <a:solidFill>
                  <a:srgbClr val="F8F2E9"/>
                </a:solidFill>
              </a:rPr>
              <a:t>Justine is a resourceful single mother who lost Jimmi’s musician father and fears her son will someday choose the road over family.</a:t>
            </a:r>
          </a:p>
        </p:txBody>
      </p:sp>
      <p:sp>
        <p:nvSpPr>
          <p:cNvPr id="14" name="">
            <a:extLst xmlns:a="http://schemas.openxmlformats.org/drawingml/2006/main">
              <a:ext uri="{FF2B5EF4-FFF2-40B4-BE49-F238E27FC236}">
                <a16:creationId xmlns:a16="http://schemas.microsoft.com/office/drawing/2014/main" id="{735F347E-56E2-4AE1-9CE5-5811BAB2DADE}"/>
              </a:ext>
            </a:extLst>
          </p:cNvPr>
          <p:cNvSpPr>
            <a:spLocks xmlns:a="http://schemas.openxmlformats.org/drawingml/2006/main" noGrp="1"/>
          </p:cNvSpPr>
          <p:nvPr/>
        </p:nvSpPr>
        <p:spPr>
          <a:xfrm xmlns:a="http://schemas.openxmlformats.org/drawingml/2006/main">
            <a:off x="6191250" y="3667125"/>
            <a:ext cx="5095875" cy="1190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425" b="0" i="0">
                <a:solidFill>
                  <a:srgbClr val="C7C1B8"/>
                </a:solidFill>
              </a:defRPr>
            </a:pPr>
            <a:r>
              <a:rPr sz="1425" b="0" i="0">
                <a:solidFill>
                  <a:srgbClr val="C7C1B8"/>
                </a:solidFill>
              </a:rPr>
              <a:t>Six-year-old Jimmi still believes in Santa, dreams of a real guitar and recognizes music as the bridge between Nick and their family. His wish opens the door; Justine’s courage makes the new family possible.</a:t>
            </a:r>
          </a:p>
        </p:txBody>
      </p:sp>
      <p:sp>
        <p:nvSpPr>
          <p:cNvPr id="15" name="">
            <a:extLst xmlns:a="http://schemas.openxmlformats.org/drawingml/2006/main">
              <a:ext uri="{FF2B5EF4-FFF2-40B4-BE49-F238E27FC236}">
                <a16:creationId xmlns:a16="http://schemas.microsoft.com/office/drawing/2014/main" id="{0B1877B2-8C92-40B2-AA94-992D31F7AF0B}"/>
              </a:ext>
            </a:extLst>
          </p:cNvPr>
          <p:cNvSpPr>
            <a:spLocks xmlns:a="http://schemas.openxmlformats.org/drawingml/2006/main" noGrp="1"/>
          </p:cNvSpPr>
          <p:nvPr/>
        </p:nvSpPr>
        <p:spPr>
          <a:xfrm xmlns:a="http://schemas.openxmlformats.org/drawingml/2006/main">
            <a:off x="6191250" y="5286375"/>
            <a:ext cx="5095875"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275" b="1" i="0">
                <a:solidFill>
                  <a:srgbClr val="D9AE47"/>
                </a:solidFill>
              </a:defRPr>
            </a:pPr>
            <a:r>
              <a:rPr sz="1275" b="1" i="0">
                <a:solidFill>
                  <a:srgbClr val="D9AE47"/>
                </a:solidFill>
              </a:rPr>
              <a:t>The romance grows from shared loss, laughter, music and parenthood—not rescue.</a:t>
            </a:r>
          </a:p>
        </p:txBody>
      </p:sp>
    </p:spTree>
    <p:extLst>
      <p:ext uri="{BB962C8B-B14F-4D97-AF65-F5344CB8AC3E}">
        <p14:creationId xmlns:p14="http://schemas.microsoft.com/office/powerpoint/2010/main" val="1497425089"/>
      </p:ext>
    </p:extLst>
  </p:cSld>
</p:sld>
</file>

<file path=ppt/slides/slide8.xml><?xml version="1.0" encoding="utf-8"?>
<p:sld xmlns:p="http://schemas.openxmlformats.org/presentationml/2006/main">
  <p:cSld>
    <p:bg>
      <p:bgPr>
        <a:solidFill xmlns:a="http://schemas.openxmlformats.org/drawingml/2006/main">
          <a:srgbClr val="070708"/>
        </a:solidFill>
      </p:bgPr>
    </p:bg>
    <p:spTree>
      <p:nvGrpSpPr>
        <p:cNvPr id="1" name=""/>
        <p:cNvGrpSpPr/>
        <p:nvPr/>
      </p:nvGrpSpPr>
      <p:grpSpPr>
        <a:xfrm xmlns:a="http://schemas.openxmlformats.org/drawingml/2006/main"/>
      </p:grpSpPr>
      <p:sp>
        <p:nvSpPr>
          <p:cNvPr id="15" name="">
            <a:extLst xmlns:a="http://schemas.openxmlformats.org/drawingml/2006/main">
              <a:ext uri="{FF2B5EF4-FFF2-40B4-BE49-F238E27FC236}">
                <a16:creationId xmlns:a16="http://schemas.microsoft.com/office/drawing/2014/main" id="{02BE68CE-D211-4B7D-88B5-73FCBBC99E2D}"/>
              </a:ext>
            </a:extLst>
          </p:cNvPr>
          <p:cNvSpPr>
            <a:spLocks xmlns:a="http://schemas.openxmlformats.org/drawingml/2006/main" noGrp="1"/>
          </p:cNvSpPr>
          <p:nvPr/>
        </p:nvSpPr>
        <p:spPr>
          <a:xfrm xmlns:a="http://schemas.openxmlformats.org/drawingml/2006/main">
            <a:off x="514350" y="276225"/>
            <a:ext cx="4191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900" b="1" i="0">
                <a:solidFill>
                  <a:srgbClr val="D9AE47"/>
                </a:solidFill>
              </a:defRPr>
            </a:pPr>
            <a:r>
              <a:rPr sz="900" b="1" i="0">
                <a:solidFill>
                  <a:srgbClr val="D9AE47"/>
                </a:solidFill>
              </a:rPr>
              <a:t>08</a:t>
            </a:r>
          </a:p>
        </p:txBody>
      </p:sp>
      <p:sp>
        <p:nvSpPr>
          <p:cNvPr id="2" name="">
            <a:extLst xmlns:a="http://schemas.openxmlformats.org/drawingml/2006/main">
              <a:ext uri="{FF2B5EF4-FFF2-40B4-BE49-F238E27FC236}">
                <a16:creationId xmlns:a16="http://schemas.microsoft.com/office/drawing/2014/main" id="{C20E2933-F466-49B4-86A1-B7FC241F77F9}"/>
              </a:ext>
            </a:extLst>
          </p:cNvPr>
          <p:cNvSpPr>
            <a:spLocks xmlns:a="http://schemas.openxmlformats.org/drawingml/2006/main" noGrp="1"/>
          </p:cNvSpPr>
          <p:nvPr/>
        </p:nvSpPr>
        <p:spPr>
          <a:xfrm xmlns:a="http://schemas.openxmlformats.org/drawingml/2006/main">
            <a:off x="1009650" y="381000"/>
            <a:ext cx="476250" cy="19050"/>
          </a:xfrm>
          <a:prstGeom xmlns:a="http://schemas.openxmlformats.org/drawingml/2006/main" prst="rect">
            <a:avLst/>
          </a:prstGeom>
          <a:solidFill xmlns:a="http://schemas.openxmlformats.org/drawingml/2006/main">
            <a:srgbClr val="7B1028"/>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A730716D-7D30-408F-9043-70647DD0E1FF}"/>
              </a:ext>
            </a:extLst>
          </p:cNvPr>
          <p:cNvSpPr>
            <a:spLocks xmlns:a="http://schemas.openxmlformats.org/drawingml/2006/main" noGrp="1"/>
          </p:cNvSpPr>
          <p:nvPr/>
        </p:nvSpPr>
        <p:spPr>
          <a:xfrm xmlns:a="http://schemas.openxmlformats.org/drawingml/2006/main">
            <a:off x="1619250" y="276225"/>
            <a:ext cx="4762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750" b="1" i="0">
                <a:solidFill>
                  <a:srgbClr val="C7C1B8"/>
                </a:solidFill>
              </a:defRPr>
            </a:pPr>
            <a:r>
              <a:rPr sz="750" b="1" i="0">
                <a:solidFill>
                  <a:srgbClr val="C7C1B8"/>
                </a:solidFill>
              </a:rPr>
              <a:t>MUSIC &amp; PERFORMANCE</a:t>
            </a:r>
          </a:p>
        </p:txBody>
      </p:sp>
      <p:sp>
        <p:nvSpPr>
          <p:cNvPr id="4" name="">
            <a:extLst xmlns:a="http://schemas.openxmlformats.org/drawingml/2006/main">
              <a:ext uri="{FF2B5EF4-FFF2-40B4-BE49-F238E27FC236}">
                <a16:creationId xmlns:a16="http://schemas.microsoft.com/office/drawing/2014/main" id="{9228C5E2-4C55-424F-BD53-1F676399A422}"/>
              </a:ext>
            </a:extLst>
          </p:cNvPr>
          <p:cNvSpPr>
            <a:spLocks xmlns:a="http://schemas.openxmlformats.org/drawingml/2006/main" noGrp="1"/>
          </p:cNvSpPr>
          <p:nvPr/>
        </p:nvSpPr>
        <p:spPr>
          <a:xfrm xmlns:a="http://schemas.openxmlformats.org/drawingml/2006/main">
            <a:off x="8572500" y="276225"/>
            <a:ext cx="31051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675" b="1" i="0">
                <a:solidFill>
                  <a:srgbClr val="C7C1B8"/>
                </a:solidFill>
              </a:defRPr>
            </a:pPr>
            <a:r>
              <a:rPr sz="675" b="1" i="0">
                <a:solidFill>
                  <a:srgbClr val="C7C1B8"/>
                </a:solidFill>
              </a:rPr>
              <a:t>FEG · FLOYD ENTERTAINMENT GROUP</a:t>
            </a:r>
          </a:p>
        </p:txBody>
      </p:sp>
      <p:sp>
        <p:nvSpPr>
          <p:cNvPr id="5" name="">
            <a:extLst xmlns:a="http://schemas.openxmlformats.org/drawingml/2006/main">
              <a:ext uri="{FF2B5EF4-FFF2-40B4-BE49-F238E27FC236}">
                <a16:creationId xmlns:a16="http://schemas.microsoft.com/office/drawing/2014/main" id="{A4642F7D-F86D-4778-AF7A-85E531A0BFF5}"/>
              </a:ext>
            </a:extLst>
          </p:cNvPr>
          <p:cNvSpPr>
            <a:spLocks xmlns:a="http://schemas.openxmlformats.org/drawingml/2006/main" noGrp="1"/>
          </p:cNvSpPr>
          <p:nvPr/>
        </p:nvSpPr>
        <p:spPr>
          <a:xfrm xmlns:a="http://schemas.openxmlformats.org/drawingml/2006/main">
            <a:off x="514350" y="6486525"/>
            <a:ext cx="11163300" cy="9525"/>
          </a:xfrm>
          <a:prstGeom xmlns:a="http://schemas.openxmlformats.org/drawingml/2006/main" prst="rect">
            <a:avLst/>
          </a:prstGeom>
          <a:solidFill xmlns:a="http://schemas.openxmlformats.org/drawingml/2006/main">
            <a:srgbClr val="3B3430"/>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27F9C493-3AEF-4F9D-B035-AA782354D079}"/>
              </a:ext>
            </a:extLst>
          </p:cNvPr>
          <p:cNvSpPr>
            <a:spLocks xmlns:a="http://schemas.openxmlformats.org/drawingml/2006/main" noGrp="1"/>
          </p:cNvSpPr>
          <p:nvPr/>
        </p:nvSpPr>
        <p:spPr>
          <a:xfrm xmlns:a="http://schemas.openxmlformats.org/drawingml/2006/main">
            <a:off x="514350" y="6572250"/>
            <a:ext cx="72390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600" b="1" i="0">
                <a:solidFill>
                  <a:srgbClr val="817A73"/>
                </a:solidFill>
              </a:defRPr>
            </a:pPr>
            <a:r>
              <a:rPr sz="600" b="1" i="0">
                <a:solidFill>
                  <a:srgbClr val="817A73"/>
                </a:solidFill>
              </a:rPr>
              <a:t>CONFIDENTIAL DEVELOPMENT MATERIAL · CONCEPT ART · NO PERFORMERS ATTACHED</a:t>
            </a:r>
          </a:p>
        </p:txBody>
      </p:sp>
      <p:sp>
        <p:nvSpPr>
          <p:cNvPr id="7" name="">
            <a:extLst xmlns:a="http://schemas.openxmlformats.org/drawingml/2006/main">
              <a:ext uri="{FF2B5EF4-FFF2-40B4-BE49-F238E27FC236}">
                <a16:creationId xmlns:a16="http://schemas.microsoft.com/office/drawing/2014/main" id="{BFF4316E-B914-4DAF-9D80-30C4E26D8A3F}"/>
              </a:ext>
            </a:extLst>
          </p:cNvPr>
          <p:cNvSpPr>
            <a:spLocks xmlns:a="http://schemas.openxmlformats.org/drawingml/2006/main" noGrp="1"/>
          </p:cNvSpPr>
          <p:nvPr/>
        </p:nvSpPr>
        <p:spPr>
          <a:xfrm xmlns:a="http://schemas.openxmlformats.org/drawingml/2006/main">
            <a:off x="9525000" y="6572250"/>
            <a:ext cx="21526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600" b="1" i="0">
                <a:solidFill>
                  <a:srgbClr val="D9AE47"/>
                </a:solidFill>
              </a:defRPr>
            </a:pPr>
            <a:r>
              <a:rPr sz="600" b="1" i="0">
                <a:solidFill>
                  <a:srgbClr val="D9AE47"/>
                </a:solidFill>
              </a:rPr>
              <a:t>08  ·  FEGROUP.BIZ</a:t>
            </a:r>
          </a:p>
        </p:txBody>
      </p:sp>
      <p:pic>
        <p:nvPicPr>
          <p:cNvPr id="22" name=""/>
          <p:cNvPicPr>
            <a:picLocks xmlns:a="http://schemas.openxmlformats.org/drawingml/2006/main" noChangeAspect="1"/>
          </p:cNvPicPr>
          <p:nvPr/>
        </p:nvPicPr>
        <p:blipFill>
          <a:blip xmlns:r="http://schemas.openxmlformats.org/officeDocument/2006/relationships" xmlns:a="http://schemas.openxmlformats.org/drawingml/2006/main" r:embed="R7ae6415d0c0e460f"/>
          <a:srcRect xmlns:a="http://schemas.openxmlformats.org/drawingml/2006/main" l="0" t="26054" r="0" b="26054"/>
          <a:stretch xmlns:a="http://schemas.openxmlformats.org/drawingml/2006/main">
            <a:fillRect l="0" t="0" r="0" b="0"/>
          </a:stretch>
        </p:blipFill>
        <p:spPr>
          <a:xfrm xmlns:a="http://schemas.openxmlformats.org/drawingml/2006/main">
            <a:off x="0" y="552450"/>
            <a:ext cx="12192000" cy="3286125"/>
          </a:xfrm>
          <a:prstGeom xmlns:a="http://schemas.openxmlformats.org/drawingml/2006/main" prst="rect">
            <a:avLst/>
          </a:prstGeom>
        </p:spPr>
      </p:pic>
      <p:sp>
        <p:nvSpPr>
          <p:cNvPr id="9" name="">
            <a:extLst xmlns:a="http://schemas.openxmlformats.org/drawingml/2006/main">
              <a:ext uri="{FF2B5EF4-FFF2-40B4-BE49-F238E27FC236}">
                <a16:creationId xmlns:a16="http://schemas.microsoft.com/office/drawing/2014/main" id="{64ABEF33-D1F6-495A-ABCC-92697AF1E35F}"/>
              </a:ext>
            </a:extLst>
          </p:cNvPr>
          <p:cNvSpPr>
            <a:spLocks xmlns:a="http://schemas.openxmlformats.org/drawingml/2006/main" noGrp="1"/>
          </p:cNvSpPr>
          <p:nvPr/>
        </p:nvSpPr>
        <p:spPr>
          <a:xfrm xmlns:a="http://schemas.openxmlformats.org/drawingml/2006/main">
            <a:off x="0" y="3838575"/>
            <a:ext cx="12192000" cy="2647950"/>
          </a:xfrm>
          <a:prstGeom xmlns:a="http://schemas.openxmlformats.org/drawingml/2006/main" prst="rect">
            <a:avLst/>
          </a:prstGeom>
          <a:solidFill xmlns:a="http://schemas.openxmlformats.org/drawingml/2006/main">
            <a:srgbClr val="070708"/>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1578405C-7BB5-442B-855B-7F3194240D37}"/>
              </a:ext>
            </a:extLst>
          </p:cNvPr>
          <p:cNvSpPr>
            <a:spLocks xmlns:a="http://schemas.openxmlformats.org/drawingml/2006/main" noGrp="1"/>
          </p:cNvSpPr>
          <p:nvPr/>
        </p:nvSpPr>
        <p:spPr>
          <a:xfrm xmlns:a="http://schemas.openxmlformats.org/drawingml/2006/main">
            <a:off x="552450" y="4038600"/>
            <a:ext cx="11049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2700" b="0" i="0">
                <a:solidFill>
                  <a:srgbClr val="F8F2E9"/>
                </a:solidFill>
              </a:defRPr>
            </a:pPr>
            <a:r>
              <a:rPr sz="2700" b="0" i="0">
                <a:solidFill>
                  <a:srgbClr val="F8F2E9"/>
                </a:solidFill>
              </a:rPr>
              <a:t>The music does not decorate the story. It saves it.</a:t>
            </a:r>
          </a:p>
        </p:txBody>
      </p:sp>
      <p:sp>
        <p:nvSpPr>
          <p:cNvPr id="11" name="">
            <a:extLst xmlns:a="http://schemas.openxmlformats.org/drawingml/2006/main">
              <a:ext uri="{FF2B5EF4-FFF2-40B4-BE49-F238E27FC236}">
                <a16:creationId xmlns:a16="http://schemas.microsoft.com/office/drawing/2014/main" id="{B2B27775-E0B0-45A3-A15D-DA9206279520}"/>
              </a:ext>
            </a:extLst>
          </p:cNvPr>
          <p:cNvSpPr>
            <a:spLocks xmlns:a="http://schemas.openxmlformats.org/drawingml/2006/main" noGrp="1"/>
          </p:cNvSpPr>
          <p:nvPr/>
        </p:nvSpPr>
        <p:spPr>
          <a:xfrm xmlns:a="http://schemas.openxmlformats.org/drawingml/2006/main">
            <a:off x="552450" y="4552950"/>
            <a:ext cx="11049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975" b="1" i="0">
                <a:solidFill>
                  <a:srgbClr val="D9AE47"/>
                </a:solidFill>
              </a:defRPr>
            </a:pPr>
            <a:r>
              <a:rPr sz="975" b="1" i="0">
                <a:solidFill>
                  <a:srgbClr val="D9AE47"/>
                </a:solidFill>
              </a:rPr>
              <a:t>ORIGINAL MUSIC CREATED BY ICONIC SOUL LEGEND EDDIE FLOYD</a:t>
            </a:r>
          </a:p>
        </p:txBody>
      </p:sp>
      <p:sp>
        <p:nvSpPr>
          <p:cNvPr id="12" name="">
            <a:extLst xmlns:a="http://schemas.openxmlformats.org/drawingml/2006/main">
              <a:ext uri="{FF2B5EF4-FFF2-40B4-BE49-F238E27FC236}">
                <a16:creationId xmlns:a16="http://schemas.microsoft.com/office/drawing/2014/main" id="{DC48E8ED-2C9D-4B21-B8F2-255C07E58F26}"/>
              </a:ext>
            </a:extLst>
          </p:cNvPr>
          <p:cNvSpPr>
            <a:spLocks xmlns:a="http://schemas.openxmlformats.org/drawingml/2006/main" noGrp="1"/>
          </p:cNvSpPr>
          <p:nvPr/>
        </p:nvSpPr>
        <p:spPr>
          <a:xfrm xmlns:a="http://schemas.openxmlformats.org/drawingml/2006/main">
            <a:off x="552450" y="5000625"/>
            <a:ext cx="4953000" cy="904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500" b="0" i="0">
                <a:solidFill>
                  <a:srgbClr val="F8F2E9"/>
                </a:solidFill>
              </a:defRPr>
            </a:pPr>
            <a:r>
              <a:rPr sz="1500" b="0" i="0">
                <a:solidFill>
                  <a:srgbClr val="F8F2E9"/>
                </a:solidFill>
              </a:rPr>
              <a:t>Known worldwide for “Knock on Wood,” Eddie Floyd brings authentic soul legacy to a Christmas fantasy designed for performance, soundtrack and repeat seasonal discovery.</a:t>
            </a:r>
          </a:p>
        </p:txBody>
      </p:sp>
      <p:sp>
        <p:nvSpPr>
          <p:cNvPr id="13" name="">
            <a:extLst xmlns:a="http://schemas.openxmlformats.org/drawingml/2006/main">
              <a:ext uri="{FF2B5EF4-FFF2-40B4-BE49-F238E27FC236}">
                <a16:creationId xmlns:a16="http://schemas.microsoft.com/office/drawing/2014/main" id="{25E4E99A-EBC7-4259-BA73-2698E49A9802}"/>
              </a:ext>
            </a:extLst>
          </p:cNvPr>
          <p:cNvSpPr>
            <a:spLocks xmlns:a="http://schemas.openxmlformats.org/drawingml/2006/main" noGrp="1"/>
          </p:cNvSpPr>
          <p:nvPr/>
        </p:nvSpPr>
        <p:spPr>
          <a:xfrm xmlns:a="http://schemas.openxmlformats.org/drawingml/2006/main">
            <a:off x="6334125" y="5000625"/>
            <a:ext cx="5191125"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0" i="0">
                <a:solidFill>
                  <a:srgbClr val="C7C1B8"/>
                </a:solidFill>
              </a:defRPr>
            </a:pPr>
            <a:r>
              <a:rPr sz="1350" b="0" i="0">
                <a:solidFill>
                  <a:srgbClr val="C7C1B8"/>
                </a:solidFill>
              </a:rPr>
              <a:t>Onstage, Nick’s hidden identity comes alive. The elves become witnesses, collaborators and comic truth-tellers—carrying the music from the stage back to the North Pole.</a:t>
            </a:r>
          </a:p>
        </p:txBody>
      </p:sp>
      <p:sp>
        <p:nvSpPr>
          <p:cNvPr id="14" name="">
            <a:extLst xmlns:a="http://schemas.openxmlformats.org/drawingml/2006/main">
              <a:ext uri="{FF2B5EF4-FFF2-40B4-BE49-F238E27FC236}">
                <a16:creationId xmlns:a16="http://schemas.microsoft.com/office/drawing/2014/main" id="{C00659D3-7C4B-45B8-A872-102EEE9A2BD2}"/>
              </a:ext>
            </a:extLst>
          </p:cNvPr>
          <p:cNvSpPr>
            <a:spLocks xmlns:a="http://schemas.openxmlformats.org/drawingml/2006/main" noGrp="1"/>
          </p:cNvSpPr>
          <p:nvPr/>
        </p:nvSpPr>
        <p:spPr>
          <a:xfrm xmlns:a="http://schemas.openxmlformats.org/drawingml/2006/main">
            <a:off x="6334125" y="6019800"/>
            <a:ext cx="5191125"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825" b="1" i="0">
                <a:solidFill>
                  <a:srgbClr val="D9AE47"/>
                </a:solidFill>
              </a:defRPr>
            </a:pPr>
            <a:r>
              <a:rPr sz="825" b="1" i="0">
                <a:solidFill>
                  <a:srgbClr val="D9AE47"/>
                </a:solidFill>
              </a:rPr>
              <a:t>MUSIC · STORY · ELVES · LEGACY · SOUNDTRACK POTENTIAL</a:t>
            </a:r>
          </a:p>
        </p:txBody>
      </p:sp>
    </p:spTree>
    <p:extLst>
      <p:ext uri="{BB962C8B-B14F-4D97-AF65-F5344CB8AC3E}">
        <p14:creationId xmlns:p14="http://schemas.microsoft.com/office/powerpoint/2010/main" val="1039264600"/>
      </p:ext>
    </p:extLst>
  </p:cSld>
</p:sld>
</file>

<file path=ppt/slides/slide9.xml><?xml version="1.0" encoding="utf-8"?>
<p:sld xmlns:p="http://schemas.openxmlformats.org/presentationml/2006/main">
  <p:cSld>
    <p:bg>
      <p:bgPr>
        <a:solidFill xmlns:a="http://schemas.openxmlformats.org/drawingml/2006/main">
          <a:srgbClr val="070708"/>
        </a:solidFill>
      </p:bgPr>
    </p:bg>
    <p:spTree>
      <p:nvGrpSpPr>
        <p:cNvPr id="1" name=""/>
        <p:cNvGrpSpPr/>
        <p:nvPr/>
      </p:nvGrpSpPr>
      <p:grpSpPr>
        <a:xfrm xmlns:a="http://schemas.openxmlformats.org/drawingml/2006/main"/>
      </p:grpSpPr>
      <p:sp>
        <p:nvSpPr>
          <p:cNvPr id="15" name="">
            <a:extLst xmlns:a="http://schemas.openxmlformats.org/drawingml/2006/main">
              <a:ext uri="{FF2B5EF4-FFF2-40B4-BE49-F238E27FC236}">
                <a16:creationId xmlns:a16="http://schemas.microsoft.com/office/drawing/2014/main" id="{CD03FA2C-2C38-4241-9E18-323F77CBE871}"/>
              </a:ext>
            </a:extLst>
          </p:cNvPr>
          <p:cNvSpPr>
            <a:spLocks xmlns:a="http://schemas.openxmlformats.org/drawingml/2006/main" noGrp="1"/>
          </p:cNvSpPr>
          <p:nvPr/>
        </p:nvSpPr>
        <p:spPr>
          <a:xfrm xmlns:a="http://schemas.openxmlformats.org/drawingml/2006/main">
            <a:off x="514350" y="276225"/>
            <a:ext cx="4191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900" b="1" i="0">
                <a:solidFill>
                  <a:srgbClr val="D9AE47"/>
                </a:solidFill>
              </a:defRPr>
            </a:pPr>
            <a:r>
              <a:rPr sz="900" b="1" i="0">
                <a:solidFill>
                  <a:srgbClr val="D9AE47"/>
                </a:solidFill>
              </a:rPr>
              <a:t>09</a:t>
            </a:r>
          </a:p>
        </p:txBody>
      </p:sp>
      <p:sp>
        <p:nvSpPr>
          <p:cNvPr id="2" name="">
            <a:extLst xmlns:a="http://schemas.openxmlformats.org/drawingml/2006/main">
              <a:ext uri="{FF2B5EF4-FFF2-40B4-BE49-F238E27FC236}">
                <a16:creationId xmlns:a16="http://schemas.microsoft.com/office/drawing/2014/main" id="{46BF0E4F-F58A-476B-8058-9823FF7BA727}"/>
              </a:ext>
            </a:extLst>
          </p:cNvPr>
          <p:cNvSpPr>
            <a:spLocks xmlns:a="http://schemas.openxmlformats.org/drawingml/2006/main" noGrp="1"/>
          </p:cNvSpPr>
          <p:nvPr/>
        </p:nvSpPr>
        <p:spPr>
          <a:xfrm xmlns:a="http://schemas.openxmlformats.org/drawingml/2006/main">
            <a:off x="1009650" y="381000"/>
            <a:ext cx="476250" cy="19050"/>
          </a:xfrm>
          <a:prstGeom xmlns:a="http://schemas.openxmlformats.org/drawingml/2006/main" prst="rect">
            <a:avLst/>
          </a:prstGeom>
          <a:solidFill xmlns:a="http://schemas.openxmlformats.org/drawingml/2006/main">
            <a:srgbClr val="7B1028"/>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DA7EA4F3-A7EB-4967-B10C-F97A9DDA55D5}"/>
              </a:ext>
            </a:extLst>
          </p:cNvPr>
          <p:cNvSpPr>
            <a:spLocks xmlns:a="http://schemas.openxmlformats.org/drawingml/2006/main" noGrp="1"/>
          </p:cNvSpPr>
          <p:nvPr/>
        </p:nvSpPr>
        <p:spPr>
          <a:xfrm xmlns:a="http://schemas.openxmlformats.org/drawingml/2006/main">
            <a:off x="1619250" y="276225"/>
            <a:ext cx="4762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750" b="1" i="0">
                <a:solidFill>
                  <a:srgbClr val="C7C1B8"/>
                </a:solidFill>
              </a:defRPr>
            </a:pPr>
            <a:r>
              <a:rPr sz="750" b="1" i="0">
                <a:solidFill>
                  <a:srgbClr val="C7C1B8"/>
                </a:solidFill>
              </a:rPr>
              <a:t>THE STORY ENGINE</a:t>
            </a:r>
          </a:p>
        </p:txBody>
      </p:sp>
      <p:sp>
        <p:nvSpPr>
          <p:cNvPr id="4" name="">
            <a:extLst xmlns:a="http://schemas.openxmlformats.org/drawingml/2006/main">
              <a:ext uri="{FF2B5EF4-FFF2-40B4-BE49-F238E27FC236}">
                <a16:creationId xmlns:a16="http://schemas.microsoft.com/office/drawing/2014/main" id="{DB23BB5F-6A88-4878-9154-6E09474E74DB}"/>
              </a:ext>
            </a:extLst>
          </p:cNvPr>
          <p:cNvSpPr>
            <a:spLocks xmlns:a="http://schemas.openxmlformats.org/drawingml/2006/main" noGrp="1"/>
          </p:cNvSpPr>
          <p:nvPr/>
        </p:nvSpPr>
        <p:spPr>
          <a:xfrm xmlns:a="http://schemas.openxmlformats.org/drawingml/2006/main">
            <a:off x="8572500" y="276225"/>
            <a:ext cx="31051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675" b="1" i="0">
                <a:solidFill>
                  <a:srgbClr val="C7C1B8"/>
                </a:solidFill>
              </a:defRPr>
            </a:pPr>
            <a:r>
              <a:rPr sz="675" b="1" i="0">
                <a:solidFill>
                  <a:srgbClr val="C7C1B8"/>
                </a:solidFill>
              </a:rPr>
              <a:t>FEG · FLOYD ENTERTAINMENT GROUP</a:t>
            </a:r>
          </a:p>
        </p:txBody>
      </p:sp>
      <p:sp>
        <p:nvSpPr>
          <p:cNvPr id="5" name="">
            <a:extLst xmlns:a="http://schemas.openxmlformats.org/drawingml/2006/main">
              <a:ext uri="{FF2B5EF4-FFF2-40B4-BE49-F238E27FC236}">
                <a16:creationId xmlns:a16="http://schemas.microsoft.com/office/drawing/2014/main" id="{36D884DC-A19A-406B-94BE-D024784CF793}"/>
              </a:ext>
            </a:extLst>
          </p:cNvPr>
          <p:cNvSpPr>
            <a:spLocks xmlns:a="http://schemas.openxmlformats.org/drawingml/2006/main" noGrp="1"/>
          </p:cNvSpPr>
          <p:nvPr/>
        </p:nvSpPr>
        <p:spPr>
          <a:xfrm xmlns:a="http://schemas.openxmlformats.org/drawingml/2006/main">
            <a:off x="514350" y="6486525"/>
            <a:ext cx="11163300" cy="9525"/>
          </a:xfrm>
          <a:prstGeom xmlns:a="http://schemas.openxmlformats.org/drawingml/2006/main" prst="rect">
            <a:avLst/>
          </a:prstGeom>
          <a:solidFill xmlns:a="http://schemas.openxmlformats.org/drawingml/2006/main">
            <a:srgbClr val="3B3430"/>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7EF55563-0C50-4024-A8D3-5AE39E72A63C}"/>
              </a:ext>
            </a:extLst>
          </p:cNvPr>
          <p:cNvSpPr>
            <a:spLocks xmlns:a="http://schemas.openxmlformats.org/drawingml/2006/main" noGrp="1"/>
          </p:cNvSpPr>
          <p:nvPr/>
        </p:nvSpPr>
        <p:spPr>
          <a:xfrm xmlns:a="http://schemas.openxmlformats.org/drawingml/2006/main">
            <a:off x="514350" y="6572250"/>
            <a:ext cx="72390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600" b="1" i="0">
                <a:solidFill>
                  <a:srgbClr val="817A73"/>
                </a:solidFill>
              </a:defRPr>
            </a:pPr>
            <a:r>
              <a:rPr sz="600" b="1" i="0">
                <a:solidFill>
                  <a:srgbClr val="817A73"/>
                </a:solidFill>
              </a:rPr>
              <a:t>CONFIDENTIAL DEVELOPMENT MATERIAL · CONCEPT ART · NO PERFORMERS ATTACHED</a:t>
            </a:r>
          </a:p>
        </p:txBody>
      </p:sp>
      <p:sp>
        <p:nvSpPr>
          <p:cNvPr id="7" name="">
            <a:extLst xmlns:a="http://schemas.openxmlformats.org/drawingml/2006/main">
              <a:ext uri="{FF2B5EF4-FFF2-40B4-BE49-F238E27FC236}">
                <a16:creationId xmlns:a16="http://schemas.microsoft.com/office/drawing/2014/main" id="{EF9D4D38-B607-46A7-B586-A04B0C13DFB8}"/>
              </a:ext>
            </a:extLst>
          </p:cNvPr>
          <p:cNvSpPr>
            <a:spLocks xmlns:a="http://schemas.openxmlformats.org/drawingml/2006/main" noGrp="1"/>
          </p:cNvSpPr>
          <p:nvPr/>
        </p:nvSpPr>
        <p:spPr>
          <a:xfrm xmlns:a="http://schemas.openxmlformats.org/drawingml/2006/main">
            <a:off x="9525000" y="6572250"/>
            <a:ext cx="21526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600" b="1" i="0">
                <a:solidFill>
                  <a:srgbClr val="D9AE47"/>
                </a:solidFill>
              </a:defRPr>
            </a:pPr>
            <a:r>
              <a:rPr sz="600" b="1" i="0">
                <a:solidFill>
                  <a:srgbClr val="D9AE47"/>
                </a:solidFill>
              </a:rPr>
              <a:t>09  ·  FEGROUP.BIZ</a:t>
            </a:r>
          </a:p>
        </p:txBody>
      </p:sp>
      <p:pic>
        <p:nvPicPr>
          <p:cNvPr id="22" name=""/>
          <p:cNvPicPr>
            <a:picLocks xmlns:a="http://schemas.openxmlformats.org/drawingml/2006/main" noChangeAspect="1"/>
          </p:cNvPicPr>
          <p:nvPr/>
        </p:nvPicPr>
        <p:blipFill>
          <a:blip xmlns:r="http://schemas.openxmlformats.org/officeDocument/2006/relationships" xmlns:a="http://schemas.openxmlformats.org/drawingml/2006/main" r:embed="Rabbf01c1d554461a"/>
          <a:srcRect xmlns:a="http://schemas.openxmlformats.org/drawingml/2006/main" l="26941" t="0" r="26941" b="0"/>
          <a:stretch xmlns:a="http://schemas.openxmlformats.org/drawingml/2006/main">
            <a:fillRect l="0" t="0" r="0" b="0"/>
          </a:stretch>
        </p:blipFill>
        <p:spPr>
          <a:xfrm xmlns:a="http://schemas.openxmlformats.org/drawingml/2006/main">
            <a:off x="6572250" y="0"/>
            <a:ext cx="5619750" cy="6858000"/>
          </a:xfrm>
          <a:prstGeom xmlns:a="http://schemas.openxmlformats.org/drawingml/2006/main" prst="rect">
            <a:avLst/>
          </a:prstGeom>
        </p:spPr>
      </p:pic>
      <p:sp>
        <p:nvSpPr>
          <p:cNvPr id="9" name="">
            <a:extLst xmlns:a="http://schemas.openxmlformats.org/drawingml/2006/main">
              <a:ext uri="{FF2B5EF4-FFF2-40B4-BE49-F238E27FC236}">
                <a16:creationId xmlns:a16="http://schemas.microsoft.com/office/drawing/2014/main" id="{AE1C8C34-89DD-478F-B23C-501C2A9A0562}"/>
              </a:ext>
            </a:extLst>
          </p:cNvPr>
          <p:cNvSpPr>
            <a:spLocks xmlns:a="http://schemas.openxmlformats.org/drawingml/2006/main" noGrp="1"/>
          </p:cNvSpPr>
          <p:nvPr/>
        </p:nvSpPr>
        <p:spPr>
          <a:xfrm xmlns:a="http://schemas.openxmlformats.org/drawingml/2006/main">
            <a:off x="0" y="552450"/>
            <a:ext cx="6572250" cy="5934075"/>
          </a:xfrm>
          <a:prstGeom xmlns:a="http://schemas.openxmlformats.org/drawingml/2006/main" prst="rect">
            <a:avLst/>
          </a:prstGeom>
          <a:solidFill xmlns:a="http://schemas.openxmlformats.org/drawingml/2006/main">
            <a:srgbClr val="070708"/>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C7041187-83B3-45E2-BBB4-A874D7AB45D4}"/>
              </a:ext>
            </a:extLst>
          </p:cNvPr>
          <p:cNvSpPr>
            <a:spLocks xmlns:a="http://schemas.openxmlformats.org/drawingml/2006/main" noGrp="1"/>
          </p:cNvSpPr>
          <p:nvPr/>
        </p:nvSpPr>
        <p:spPr>
          <a:xfrm xmlns:a="http://schemas.openxmlformats.org/drawingml/2006/main">
            <a:off x="552450" y="838200"/>
            <a:ext cx="5429250" cy="838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2625" b="0" i="0">
                <a:solidFill>
                  <a:srgbClr val="F8F2E9"/>
                </a:solidFill>
              </a:defRPr>
            </a:pPr>
            <a:r>
              <a:rPr sz="2625" b="0" i="0">
                <a:solidFill>
                  <a:srgbClr val="F8F2E9"/>
                </a:solidFill>
              </a:rPr>
              <a:t>Santa’s spirit powers Christmas—</a:t>
            </a:r>
          </a:p>
          <a:p xmlns:a="http://schemas.openxmlformats.org/drawingml/2006/main">
            <a:pPr>
              <a:defRPr sz="2625" b="0" i="0">
                <a:solidFill>
                  <a:srgbClr val="F8F2E9"/>
                </a:solidFill>
              </a:defRPr>
            </a:pPr>
            <a:r>
              <a:rPr sz="2625" b="0" i="0">
                <a:solidFill>
                  <a:srgbClr val="F8F2E9"/>
                </a:solidFill>
              </a:rPr>
              <a:t>and the meter is falling.</a:t>
            </a:r>
          </a:p>
        </p:txBody>
      </p:sp>
      <p:sp>
        <p:nvSpPr>
          <p:cNvPr id="11" name="">
            <a:extLst xmlns:a="http://schemas.openxmlformats.org/drawingml/2006/main">
              <a:ext uri="{FF2B5EF4-FFF2-40B4-BE49-F238E27FC236}">
                <a16:creationId xmlns:a16="http://schemas.microsoft.com/office/drawing/2014/main" id="{24A0062E-7BC5-4815-8C0E-DF9373D6ABD1}"/>
              </a:ext>
            </a:extLst>
          </p:cNvPr>
          <p:cNvSpPr>
            <a:spLocks xmlns:a="http://schemas.openxmlformats.org/drawingml/2006/main" noGrp="1"/>
          </p:cNvSpPr>
          <p:nvPr/>
        </p:nvSpPr>
        <p:spPr>
          <a:xfrm xmlns:a="http://schemas.openxmlformats.org/drawingml/2006/main">
            <a:off x="552450" y="1752600"/>
            <a:ext cx="5334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050" b="1" i="0">
                <a:solidFill>
                  <a:srgbClr val="D9AE47"/>
                </a:solidFill>
              </a:defRPr>
            </a:pPr>
            <a:r>
              <a:rPr sz="1050" b="1" i="0">
                <a:solidFill>
                  <a:srgbClr val="D9AE47"/>
                </a:solidFill>
              </a:rPr>
              <a:t>THE CHRISTMAS SPIRIT METER</a:t>
            </a:r>
          </a:p>
        </p:txBody>
      </p:sp>
      <p:sp>
        <p:nvSpPr>
          <p:cNvPr id="12" name="">
            <a:extLst xmlns:a="http://schemas.openxmlformats.org/drawingml/2006/main">
              <a:ext uri="{FF2B5EF4-FFF2-40B4-BE49-F238E27FC236}">
                <a16:creationId xmlns:a16="http://schemas.microsoft.com/office/drawing/2014/main" id="{64F8B7F2-840B-4E93-9A44-3F0CA808BE8D}"/>
              </a:ext>
            </a:extLst>
          </p:cNvPr>
          <p:cNvSpPr>
            <a:spLocks xmlns:a="http://schemas.openxmlformats.org/drawingml/2006/main" noGrp="1"/>
          </p:cNvSpPr>
          <p:nvPr/>
        </p:nvSpPr>
        <p:spPr>
          <a:xfrm xmlns:a="http://schemas.openxmlformats.org/drawingml/2006/main">
            <a:off x="552450" y="2333625"/>
            <a:ext cx="523875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875" b="0" i="0">
                <a:solidFill>
                  <a:srgbClr val="F8F2E9"/>
                </a:solidFill>
              </a:defRPr>
            </a:pPr>
            <a:r>
              <a:rPr sz="1875" b="0" i="0">
                <a:solidFill>
                  <a:srgbClr val="F8F2E9"/>
                </a:solidFill>
              </a:rPr>
              <a:t>Patty reveals the rule: when Nick’s spirit drops, the meter falls—and while he is Santa, it falls even faster.</a:t>
            </a:r>
          </a:p>
        </p:txBody>
      </p:sp>
      <p:sp>
        <p:nvSpPr>
          <p:cNvPr id="13" name="">
            <a:extLst xmlns:a="http://schemas.openxmlformats.org/drawingml/2006/main">
              <a:ext uri="{FF2B5EF4-FFF2-40B4-BE49-F238E27FC236}">
                <a16:creationId xmlns:a16="http://schemas.microsoft.com/office/drawing/2014/main" id="{DD4C4ACE-83DC-43AB-912F-6532983C2DBD}"/>
              </a:ext>
            </a:extLst>
          </p:cNvPr>
          <p:cNvSpPr>
            <a:spLocks xmlns:a="http://schemas.openxmlformats.org/drawingml/2006/main" noGrp="1"/>
          </p:cNvSpPr>
          <p:nvPr/>
        </p:nvSpPr>
        <p:spPr>
          <a:xfrm xmlns:a="http://schemas.openxmlformats.org/drawingml/2006/main">
            <a:off x="552450" y="3619500"/>
            <a:ext cx="5191125" cy="1190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425" b="0" i="0">
                <a:solidFill>
                  <a:srgbClr val="C7C1B8"/>
                </a:solidFill>
              </a:defRPr>
            </a:pPr>
            <a:r>
              <a:rPr sz="1425" b="0" i="0">
                <a:solidFill>
                  <a:srgbClr val="C7C1B8"/>
                </a:solidFill>
              </a:rPr>
              <a:t>Sammy, Launa and the elves monitor the damage, freeze time, cover missed deliveries, guard the secret and help Nick seek answers. They keep Christmas moving until Santa becomes whole.</a:t>
            </a:r>
          </a:p>
        </p:txBody>
      </p:sp>
      <p:sp>
        <p:nvSpPr>
          <p:cNvPr id="14" name="">
            <a:extLst xmlns:a="http://schemas.openxmlformats.org/drawingml/2006/main">
              <a:ext uri="{FF2B5EF4-FFF2-40B4-BE49-F238E27FC236}">
                <a16:creationId xmlns:a16="http://schemas.microsoft.com/office/drawing/2014/main" id="{97F72F39-158F-443D-9C4A-55C1D283046E}"/>
              </a:ext>
            </a:extLst>
          </p:cNvPr>
          <p:cNvSpPr>
            <a:spLocks xmlns:a="http://schemas.openxmlformats.org/drawingml/2006/main" noGrp="1"/>
          </p:cNvSpPr>
          <p:nvPr/>
        </p:nvSpPr>
        <p:spPr>
          <a:xfrm xmlns:a="http://schemas.openxmlformats.org/drawingml/2006/main">
            <a:off x="552450" y="5286375"/>
            <a:ext cx="514350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i="0">
                <a:solidFill>
                  <a:srgbClr val="D9AE47"/>
                </a:solidFill>
              </a:defRPr>
            </a:pPr>
            <a:r>
              <a:rPr sz="1350" b="1" i="0">
                <a:solidFill>
                  <a:srgbClr val="D9AE47"/>
                </a:solidFill>
              </a:rPr>
              <a:t>At the wedding, music and restored family finally ring the meter to full.</a:t>
            </a:r>
          </a:p>
        </p:txBody>
      </p:sp>
    </p:spTree>
    <p:extLst>
      <p:ext uri="{BB962C8B-B14F-4D97-AF65-F5344CB8AC3E}">
        <p14:creationId xmlns:p14="http://schemas.microsoft.com/office/powerpoint/2010/main" val="1606635382"/>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2026-08-30T05:28:17.0230000Z</dcterms:created>
  <dcterms:modified xsi:type="dcterms:W3CDTF">2026-08-30T05:28:17.0230000Z</dcterms:modified>
</coreProperties>
</file>